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78" r:id="rId2"/>
    <p:sldMasterId id="2147483683" r:id="rId3"/>
    <p:sldMasterId id="2147483701" r:id="rId4"/>
    <p:sldMasterId id="2147483705" r:id="rId5"/>
  </p:sldMasterIdLst>
  <p:notesMasterIdLst>
    <p:notesMasterId r:id="rId13"/>
  </p:notesMasterIdLst>
  <p:handoutMasterIdLst>
    <p:handoutMasterId r:id="rId14"/>
  </p:handoutMasterIdLst>
  <p:sldIdLst>
    <p:sldId id="276" r:id="rId6"/>
    <p:sldId id="309" r:id="rId7"/>
    <p:sldId id="278" r:id="rId8"/>
    <p:sldId id="312" r:id="rId9"/>
    <p:sldId id="310" r:id="rId10"/>
    <p:sldId id="313" r:id="rId11"/>
    <p:sldId id="289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4BC3EC0-DDB6-4344-957B-53DB6A7B1DCE}">
          <p14:sldIdLst>
            <p14:sldId id="276"/>
            <p14:sldId id="309"/>
            <p14:sldId id="278"/>
            <p14:sldId id="312"/>
            <p14:sldId id="310"/>
            <p14:sldId id="311"/>
            <p14:sldId id="313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9B073"/>
    <a:srgbClr val="F8A662"/>
    <a:srgbClr val="CC706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6" autoAdjust="0"/>
    <p:restoredTop sz="91577" autoAdjust="0"/>
  </p:normalViewPr>
  <p:slideViewPr>
    <p:cSldViewPr>
      <p:cViewPr varScale="1">
        <p:scale>
          <a:sx n="67" d="100"/>
          <a:sy n="67" d="100"/>
        </p:scale>
        <p:origin x="-14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9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4B696-0ABB-4DA2-B83C-7996631BB58F}" type="datetimeFigureOut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9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C6895-E909-4C5F-8D7E-67C04E0369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0664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15" y="1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AD296-9CDC-46E6-BF65-3C9BA162E73F}" type="datetimeFigureOut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33" y="4714031"/>
            <a:ext cx="5439009" cy="4468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062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15" y="9428062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0B48-23D3-4224-A620-4D2EF7ED920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7961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4053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552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758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75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2556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556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4342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16645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grpSp>
        <p:nvGrpSpPr>
          <p:cNvPr id="7" name="Группа"/>
          <p:cNvGrpSpPr/>
          <p:nvPr/>
        </p:nvGrpSpPr>
        <p:grpSpPr>
          <a:xfrm>
            <a:off x="3159030" y="0"/>
            <a:ext cx="2825939" cy="895470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186001683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1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2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3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4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3256059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7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8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9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0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910654" y="1483744"/>
            <a:ext cx="7605889" cy="419752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8394591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6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7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89473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</p:spTree>
    <p:extLst>
      <p:ext uri="{BB962C8B-B14F-4D97-AF65-F5344CB8AC3E}">
        <p14:creationId xmlns:p14="http://schemas.microsoft.com/office/powerpoint/2010/main" xmlns="" val="179013399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</p:spTree>
    <p:extLst>
      <p:ext uri="{BB962C8B-B14F-4D97-AF65-F5344CB8AC3E}">
        <p14:creationId xmlns:p14="http://schemas.microsoft.com/office/powerpoint/2010/main" xmlns="" val="322645711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29887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16645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grpSp>
        <p:nvGrpSpPr>
          <p:cNvPr id="7" name="Группа"/>
          <p:cNvGrpSpPr/>
          <p:nvPr/>
        </p:nvGrpSpPr>
        <p:grpSpPr>
          <a:xfrm>
            <a:off x="2840830" y="-7232"/>
            <a:ext cx="3274220" cy="1037520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403344061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ертикальный заголовок и текст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grpSp>
        <p:nvGrpSpPr>
          <p:cNvPr id="13" name="Группа"/>
          <p:cNvGrpSpPr/>
          <p:nvPr/>
        </p:nvGrpSpPr>
        <p:grpSpPr>
          <a:xfrm>
            <a:off x="3261389" y="0"/>
            <a:ext cx="2621223" cy="830601"/>
            <a:chOff x="0" y="0"/>
            <a:chExt cx="4365625" cy="1037519"/>
          </a:xfrm>
        </p:grpSpPr>
        <p:sp>
          <p:nvSpPr>
            <p:cNvPr id="14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5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СПАСИБО ЗА ВНИМАНИЕ"/>
          <p:cNvSpPr txBox="1"/>
          <p:nvPr/>
        </p:nvSpPr>
        <p:spPr>
          <a:xfrm>
            <a:off x="1729912" y="3451647"/>
            <a:ext cx="5502941" cy="560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8767" tIns="48767" rIns="48767" bIns="48767" anchor="ctr">
            <a:spAutoFit/>
          </a:bodyPr>
          <a:lstStyle>
            <a:lvl1pPr algn="ctr">
              <a:defRPr sz="62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uk-UA" sz="3000" dirty="0" smtClean="0"/>
              <a:t>Дякую за увагу!</a:t>
            </a:r>
            <a:endParaRPr lang="uk-UA" sz="3000" dirty="0"/>
          </a:p>
        </p:txBody>
      </p:sp>
      <p:sp>
        <p:nvSpPr>
          <p:cNvPr id="17" name="КОНТАКТЫ"/>
          <p:cNvSpPr txBox="1"/>
          <p:nvPr/>
        </p:nvSpPr>
        <p:spPr>
          <a:xfrm>
            <a:off x="485637" y="4391297"/>
            <a:ext cx="7984606" cy="375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8767" tIns="48767" rIns="48767" bIns="48767" anchor="ctr">
            <a:spAutoFit/>
          </a:bodyPr>
          <a:lstStyle>
            <a:lvl1pPr algn="ctr">
              <a:defRPr sz="2400" b="1">
                <a:solidFill>
                  <a:srgbClr val="FFFFFF"/>
                </a:solidFill>
              </a:defRPr>
            </a:lvl1pPr>
          </a:lstStyle>
          <a:p>
            <a:r>
              <a:rPr lang="uk-UA" sz="1800" dirty="0" smtClean="0"/>
              <a:t>Відділ навчання та розвитку персоналу </a:t>
            </a:r>
            <a:endParaRPr lang="uk-UA" sz="1800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47132" y="1518100"/>
            <a:ext cx="1380142" cy="184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631858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165304"/>
            <a:ext cx="2133600" cy="365125"/>
          </a:xfrm>
          <a:prstGeom prst="rect">
            <a:avLst/>
          </a:prstGeom>
        </p:spPr>
        <p:txBody>
          <a:bodyPr/>
          <a:lstStyle/>
          <a:p>
            <a:fld id="{261BEBD0-5DC7-4C6F-918D-5680F02A7E42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19624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04248" y="6165304"/>
            <a:ext cx="2133600" cy="365125"/>
          </a:xfrm>
          <a:prstGeom prst="rect">
            <a:avLst/>
          </a:prstGeom>
        </p:spPr>
        <p:txBody>
          <a:bodyPr/>
          <a:lstStyle/>
          <a:p>
            <a:fld id="{F02C1CE0-F826-45E7-99EB-517269A1E5CB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3"/>
            <a:ext cx="8496000" cy="457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3528" y="616530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ru-RU" dirty="0" smtClean="0"/>
              <a:t>Ссылка на официальный сайт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011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33197149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0168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4BDA752E-012B-4701-9959-B32E9F3ADC87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3222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86872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2FCF9583-0157-4AB6-B527-9503B16C71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98103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28.09.2018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623050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28.09.2018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772372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28.09.2018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40113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04248" y="6165304"/>
            <a:ext cx="2133600" cy="365125"/>
          </a:xfrm>
          <a:prstGeom prst="rect">
            <a:avLst/>
          </a:prstGeom>
        </p:spPr>
        <p:txBody>
          <a:bodyPr/>
          <a:lstStyle/>
          <a:p>
            <a:fld id="{F02C1CE0-F826-45E7-99EB-517269A1E5CB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3"/>
            <a:ext cx="8496000" cy="457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3528" y="616530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ru-RU" dirty="0" smtClean="0"/>
              <a:t>Ссылка на официальный сайт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1717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16645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grpSp>
        <p:nvGrpSpPr>
          <p:cNvPr id="7" name="Группа"/>
          <p:cNvGrpSpPr/>
          <p:nvPr/>
        </p:nvGrpSpPr>
        <p:grpSpPr>
          <a:xfrm>
            <a:off x="3159030" y="0"/>
            <a:ext cx="2825939" cy="895470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13669175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09887721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2238238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6581171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6" y="-3826390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4947210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2630283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49464542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4121852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7804837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825027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1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2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3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4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9129790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7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8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9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0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910654" y="1483744"/>
            <a:ext cx="7605889" cy="419752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4597805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6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7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63225444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</p:spTree>
    <p:extLst>
      <p:ext uri="{BB962C8B-B14F-4D97-AF65-F5344CB8AC3E}">
        <p14:creationId xmlns:p14="http://schemas.microsoft.com/office/powerpoint/2010/main" xmlns="" val="169597869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</p:spTree>
    <p:extLst>
      <p:ext uri="{BB962C8B-B14F-4D97-AF65-F5344CB8AC3E}">
        <p14:creationId xmlns:p14="http://schemas.microsoft.com/office/powerpoint/2010/main" xmlns="" val="77805468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1886901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3515252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16645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grpSp>
        <p:nvGrpSpPr>
          <p:cNvPr id="7" name="Группа"/>
          <p:cNvGrpSpPr/>
          <p:nvPr/>
        </p:nvGrpSpPr>
        <p:grpSpPr>
          <a:xfrm>
            <a:off x="2840830" y="-7232"/>
            <a:ext cx="3274220" cy="1037520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350443656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ертикальный заголовок и текст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grpSp>
        <p:nvGrpSpPr>
          <p:cNvPr id="13" name="Группа"/>
          <p:cNvGrpSpPr/>
          <p:nvPr/>
        </p:nvGrpSpPr>
        <p:grpSpPr>
          <a:xfrm>
            <a:off x="3261389" y="0"/>
            <a:ext cx="2621223" cy="830601"/>
            <a:chOff x="0" y="0"/>
            <a:chExt cx="4365625" cy="1037519"/>
          </a:xfrm>
        </p:grpSpPr>
        <p:sp>
          <p:nvSpPr>
            <p:cNvPr id="14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5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СПАСИБО ЗА ВНИМАНИЕ"/>
          <p:cNvSpPr txBox="1"/>
          <p:nvPr/>
        </p:nvSpPr>
        <p:spPr>
          <a:xfrm>
            <a:off x="1729912" y="3451647"/>
            <a:ext cx="5502941" cy="560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8767" tIns="48767" rIns="48767" bIns="48767" anchor="ctr">
            <a:spAutoFit/>
          </a:bodyPr>
          <a:lstStyle>
            <a:lvl1pPr algn="ctr">
              <a:defRPr sz="62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uk-UA" sz="3000" dirty="0" smtClean="0"/>
              <a:t>Дякую за увагу!</a:t>
            </a:r>
            <a:endParaRPr lang="uk-UA" sz="3000" dirty="0"/>
          </a:p>
        </p:txBody>
      </p:sp>
      <p:sp>
        <p:nvSpPr>
          <p:cNvPr id="17" name="КОНТАКТЫ"/>
          <p:cNvSpPr txBox="1"/>
          <p:nvPr/>
        </p:nvSpPr>
        <p:spPr>
          <a:xfrm>
            <a:off x="485637" y="4391297"/>
            <a:ext cx="7984606" cy="375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8767" tIns="48767" rIns="48767" bIns="48767" anchor="ctr">
            <a:spAutoFit/>
          </a:bodyPr>
          <a:lstStyle>
            <a:lvl1pPr algn="ctr">
              <a:defRPr sz="2400" b="1">
                <a:solidFill>
                  <a:srgbClr val="FFFFFF"/>
                </a:solidFill>
              </a:defRPr>
            </a:lvl1pPr>
          </a:lstStyle>
          <a:p>
            <a:r>
              <a:rPr lang="uk-UA" sz="1800" dirty="0" smtClean="0"/>
              <a:t>Відділ навчання та розвитку персоналу </a:t>
            </a:r>
            <a:endParaRPr lang="uk-UA" sz="1800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47132" y="1518100"/>
            <a:ext cx="1380142" cy="184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341243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28.09.2018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12827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28.09.2018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7586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28.09.2018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70305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1BEBD0-5DC7-4C6F-918D-5680F02A7E42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99AA9-FDA0-4813-8F1C-AE071C9C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C1CE0-F826-45E7-99EB-517269A1E5CB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Ссылка на официальный сайт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5C50-7FEC-4980-BC3A-AC9871115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06FAD-CAFB-41ED-B5DD-D38150E79039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4A8E0-B34B-4E11-8C5A-2AA3C05F5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7ADDB-624D-4161-96E7-6007C91BCE7C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12B7-375E-4872-B6C6-FC94A78A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10AA-7FA2-4C6B-8457-769F734DF804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8B27-AD63-4C1E-957B-961C082FF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6" y="-3826390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9162003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F12D8-8F9F-44D8-98AA-BE209CED1B64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252F6-D778-4DDA-ADD3-F234DBEC3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3850-55A0-4ECA-9AED-6CEAB1D085E8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81EBA-4FF3-485C-A3EC-C149EB2C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F2B8B-EC20-4ED3-B8BA-B032142B32AB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CB0F-1AB8-42E5-9322-CBF8BA54C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A7DFE-FA0F-428E-B488-3134B9D82465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7E65F-F666-464C-9812-AA491BFE8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B4FC4-C70D-4733-96B3-2E191C524C6A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2212-306E-4DE1-AA1A-A8B7B0D7D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29B1-9987-4B45-A2FF-1BEDB2FC1CEE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AE809-CF83-406B-834A-FB3DA958D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0168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4BDA752E-012B-4701-9959-B32E9F3ADC87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3222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86872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2FCF9583-0157-4AB6-B527-9503B16C71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39810392"/>
      </p:ext>
    </p:extLst>
  </p:cSld>
  <p:clrMapOvr>
    <a:masterClrMapping/>
  </p:clrMapOvr>
  <p:hf sldNum="0" hd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16645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3669175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028017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47548261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1162866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2569619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.tif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image" Target="../media/image1.tiff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image" Target="../media/image1.tiff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7795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uk-UA" dirty="0"/>
          </a:p>
        </p:txBody>
      </p:sp>
      <p:sp>
        <p:nvSpPr>
          <p:cNvPr id="11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grpSp>
        <p:nvGrpSpPr>
          <p:cNvPr id="12" name="Группа"/>
          <p:cNvGrpSpPr/>
          <p:nvPr/>
        </p:nvGrpSpPr>
        <p:grpSpPr>
          <a:xfrm>
            <a:off x="3159030" y="0"/>
            <a:ext cx="2825939" cy="895470"/>
            <a:chOff x="0" y="0"/>
            <a:chExt cx="4365625" cy="1037519"/>
          </a:xfrm>
        </p:grpSpPr>
        <p:sp>
          <p:nvSpPr>
            <p:cNvPr id="13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4" name="Изображение" descr="Изображение"/>
            <p:cNvPicPr>
              <a:picLocks noChangeAspect="1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" name="Прямоугольник 6"/>
          <p:cNvSpPr/>
          <p:nvPr userDrawn="1"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039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56" r:id="rId2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79502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7795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uk-UA" dirty="0"/>
          </a:p>
        </p:txBody>
      </p:sp>
      <p:sp>
        <p:nvSpPr>
          <p:cNvPr id="11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grpSp>
        <p:nvGrpSpPr>
          <p:cNvPr id="12" name="Группа"/>
          <p:cNvGrpSpPr/>
          <p:nvPr/>
        </p:nvGrpSpPr>
        <p:grpSpPr>
          <a:xfrm>
            <a:off x="3159030" y="0"/>
            <a:ext cx="2825939" cy="895470"/>
            <a:chOff x="0" y="0"/>
            <a:chExt cx="4365625" cy="1037519"/>
          </a:xfrm>
        </p:grpSpPr>
        <p:sp>
          <p:nvSpPr>
            <p:cNvPr id="13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4" name="Изображение" descr="Изображение"/>
            <p:cNvPicPr>
              <a:picLocks noChangeAspect="1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" name="Прямоугольник 6"/>
          <p:cNvSpPr/>
          <p:nvPr userDrawn="1"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3114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10954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t="-2000" b="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2C5924-FC1C-47B5-B989-6FB126623FF4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60042F-6284-4059-9A6C-7C82DCB38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6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785786" y="2500306"/>
            <a:ext cx="7772400" cy="11492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err="1" smtClean="0">
                <a:solidFill>
                  <a:schemeClr val="tx1"/>
                </a:solidFill>
              </a:rPr>
              <a:t>Іграшка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квадрокоптер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р</a:t>
            </a:r>
            <a:r>
              <a:rPr lang="ru-RU" sz="3600" dirty="0" smtClean="0">
                <a:solidFill>
                  <a:schemeClr val="tx1"/>
                </a:solidFill>
              </a:rPr>
              <a:t>/к </a:t>
            </a:r>
            <a:r>
              <a:rPr lang="en-US" sz="3600" dirty="0" err="1" smtClean="0">
                <a:solidFill>
                  <a:schemeClr val="tx1"/>
                </a:solidFill>
              </a:rPr>
              <a:t>Helicute</a:t>
            </a:r>
            <a:r>
              <a:rPr lang="en-US" sz="3600" dirty="0" smtClean="0">
                <a:solidFill>
                  <a:schemeClr val="tx1"/>
                </a:solidFill>
              </a:rPr>
              <a:t> H816HW </a:t>
            </a:r>
            <a:r>
              <a:rPr lang="ru-RU" sz="3600" dirty="0" err="1" smtClean="0">
                <a:solidFill>
                  <a:schemeClr val="tx1"/>
                </a:solidFill>
              </a:rPr>
              <a:t>з</a:t>
            </a:r>
            <a:r>
              <a:rPr lang="ru-RU" sz="3600" dirty="0" smtClean="0">
                <a:solidFill>
                  <a:schemeClr val="tx1"/>
                </a:solidFill>
              </a:rPr>
              <a:t> камерою </a:t>
            </a:r>
            <a:r>
              <a:rPr lang="en-US" sz="3600" dirty="0" smtClean="0">
                <a:solidFill>
                  <a:schemeClr val="tx1"/>
                </a:solidFill>
              </a:rPr>
              <a:t>(HCT-H816HW)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15362" name="Picture 2" descr="https://distributions.com.ua/pictures/588f2fed05f1241979000edb/HCT-H816HW_01-large.jpg?14857789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4143380"/>
            <a:ext cx="3429024" cy="2571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702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Зміст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3752613"/>
              </p:ext>
            </p:extLst>
          </p:nvPr>
        </p:nvGraphicFramePr>
        <p:xfrm>
          <a:off x="323528" y="2199798"/>
          <a:ext cx="8280919" cy="2813378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890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740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78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Ключові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особливості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товарної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Стор</a:t>
                      </a:r>
                      <a:r>
                        <a:rPr lang="ru-RU" dirty="0" smtClean="0"/>
                        <a:t>. 3-4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113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Інноваційні розробки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Стор</a:t>
                      </a:r>
                      <a:r>
                        <a:rPr lang="ru-RU" dirty="0" smtClean="0"/>
                        <a:t>.  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113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Оновлення модельного ряду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Стор</a:t>
                      </a:r>
                      <a:r>
                        <a:rPr lang="ru-RU" dirty="0" smtClean="0"/>
                        <a:t>. 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03046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Асортимент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порівняння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моделей за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ключовими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критеріями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Стор</a:t>
                      </a:r>
                      <a:r>
                        <a:rPr lang="ru-RU" dirty="0" smtClean="0"/>
                        <a:t>. 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5929330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https://distributions.com.ua/brands/helicute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5603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5328592" cy="1008112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err="1" smtClean="0"/>
              <a:t>Ключові</a:t>
            </a:r>
            <a:r>
              <a:rPr lang="ru-RU" sz="3600" dirty="0" smtClean="0"/>
              <a:t> </a:t>
            </a:r>
            <a:r>
              <a:rPr lang="ru-RU" sz="3600" dirty="0" err="1"/>
              <a:t>відмінні</a:t>
            </a:r>
            <a:r>
              <a:rPr lang="ru-RU" sz="3600" dirty="0"/>
              <a:t> </a:t>
            </a:r>
            <a:r>
              <a:rPr lang="ru-RU" sz="3600" dirty="0" err="1"/>
              <a:t>риси</a:t>
            </a:r>
            <a:r>
              <a:rPr lang="ru-RU" sz="3600" dirty="0"/>
              <a:t> </a:t>
            </a:r>
            <a:r>
              <a:rPr lang="ru-RU" sz="3600" dirty="0" err="1"/>
              <a:t>товарної</a:t>
            </a:r>
            <a:r>
              <a:rPr lang="ru-RU" sz="3600" dirty="0"/>
              <a:t> </a:t>
            </a:r>
            <a:r>
              <a:rPr lang="ru-RU" sz="3600" dirty="0" err="1"/>
              <a:t>лінійки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643050"/>
            <a:ext cx="3456384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FFC000"/>
                </a:solidFill>
              </a:rPr>
              <a:t>*</a:t>
            </a:r>
            <a:r>
              <a:rPr lang="ru-RU" sz="1600" b="1" dirty="0" err="1" smtClean="0">
                <a:solidFill>
                  <a:srgbClr val="FFC000"/>
                </a:solidFill>
              </a:rPr>
              <a:t>Загальні</a:t>
            </a:r>
            <a:r>
              <a:rPr lang="ru-RU" sz="1600" b="1" dirty="0" smtClean="0">
                <a:solidFill>
                  <a:srgbClr val="FFC000"/>
                </a:solidFill>
              </a:rPr>
              <a:t> </a:t>
            </a:r>
            <a:r>
              <a:rPr lang="ru-RU" sz="1600" b="1" dirty="0" err="1" smtClean="0">
                <a:solidFill>
                  <a:srgbClr val="FFC000"/>
                </a:solidFill>
              </a:rPr>
              <a:t>переваги</a:t>
            </a:r>
            <a:endParaRPr lang="ru-RU" sz="1600" b="1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060848"/>
            <a:ext cx="3176902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Шестіосьова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стабілізація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14744" y="2000240"/>
            <a:ext cx="5214974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- 6-осьова система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стабілізації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Дозволяє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легко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керувати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коптером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утримувати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напрямок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польоту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навіть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при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вітрі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714744" y="3152480"/>
            <a:ext cx="5143536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Квадрокоптер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обладнаний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вбудованим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барометром,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що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дозволяє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легше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ним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керувати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не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турбуватися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за контроль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висоти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польоту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714744" y="4304608"/>
            <a:ext cx="5143536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Квадрокоптер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передає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відео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вбудованої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камери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по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Wi-fi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планшет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або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смартфон,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що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дозволяє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«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бачити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очима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коптера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керувати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ним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від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першої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особи.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714744" y="5456624"/>
            <a:ext cx="5143536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Коптером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можна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керувати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як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пульта, так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смартфона / планшета,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що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дозволяє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вибрати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зручний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спосіб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керування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3213080"/>
            <a:ext cx="3176902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Утримання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висоти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4365208"/>
            <a:ext cx="3176902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Передача 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відеосигналу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-FI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3528" y="5445224"/>
            <a:ext cx="3176902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март-управління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5362" name="Picture 2" descr="https://distributions.com.ua/pictures/588f2fed05f1241979000edb/HCT-H816HW_01-large.jpg?14857789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5" y="2100259"/>
            <a:ext cx="1143007" cy="857256"/>
          </a:xfrm>
          <a:prstGeom prst="rect">
            <a:avLst/>
          </a:prstGeom>
          <a:noFill/>
        </p:spPr>
      </p:pic>
      <p:pic>
        <p:nvPicPr>
          <p:cNvPr id="15364" name="Picture 4" descr="https://distributions.com.ua/pictures/588f2fed05f1241979000edc/HCT-H816HW_02-large.jpg?14857789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32" y="3271836"/>
            <a:ext cx="1143008" cy="857256"/>
          </a:xfrm>
          <a:prstGeom prst="rect">
            <a:avLst/>
          </a:prstGeom>
          <a:noFill/>
        </p:spPr>
      </p:pic>
      <p:pic>
        <p:nvPicPr>
          <p:cNvPr id="15366" name="Picture 6" descr="https://distributions.com.ua/pictures/588f2fed05f1241979000edf/HCT-H816HW_05-large.jpg?14857789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48" y="4429132"/>
            <a:ext cx="1140473" cy="857256"/>
          </a:xfrm>
          <a:prstGeom prst="rect">
            <a:avLst/>
          </a:prstGeom>
          <a:noFill/>
        </p:spPr>
      </p:pic>
      <p:pic>
        <p:nvPicPr>
          <p:cNvPr id="20" name="Picture 6" descr="https://distributions.com.ua/pictures/588f2fed05f1241979000edf/HCT-H816HW_05-large.jpg?14857789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34" y="5500702"/>
            <a:ext cx="1140473" cy="857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422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5328592" cy="980728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Ключові</a:t>
            </a:r>
            <a:r>
              <a:rPr lang="ru-RU" sz="3600" dirty="0" smtClean="0"/>
              <a:t> </a:t>
            </a:r>
            <a:r>
              <a:rPr lang="ru-RU" sz="3600" dirty="0" err="1"/>
              <a:t>відмінні</a:t>
            </a:r>
            <a:r>
              <a:rPr lang="ru-RU" sz="3600" dirty="0"/>
              <a:t> </a:t>
            </a:r>
            <a:r>
              <a:rPr lang="ru-RU" sz="3600" dirty="0" err="1"/>
              <a:t>риси</a:t>
            </a:r>
            <a:r>
              <a:rPr lang="ru-RU" sz="3600" dirty="0"/>
              <a:t> </a:t>
            </a:r>
            <a:r>
              <a:rPr lang="ru-RU" sz="3600" dirty="0" err="1"/>
              <a:t>товарної</a:t>
            </a:r>
            <a:r>
              <a:rPr lang="ru-RU" sz="3600" dirty="0"/>
              <a:t> </a:t>
            </a:r>
            <a:r>
              <a:rPr lang="ru-RU" sz="3600" dirty="0" err="1"/>
              <a:t>лінійки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643050"/>
            <a:ext cx="3456384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*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Д</a:t>
            </a:r>
            <a:r>
              <a:rPr lang="ru-RU" sz="1600" b="1" dirty="0" err="1" smtClean="0">
                <a:solidFill>
                  <a:schemeClr val="tx1"/>
                </a:solidFill>
              </a:rPr>
              <a:t>одаткові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переваги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060848"/>
            <a:ext cx="3105464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Запис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відео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на 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SD карту / Смартфон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14744" y="2000240"/>
            <a:ext cx="5143536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Запис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відео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на SD карту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або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смартфон,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що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дозволяє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записати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найцікавіші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моменти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польотів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3213080"/>
            <a:ext cx="3105464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Захист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пропелерів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4365208"/>
            <a:ext cx="3105464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HeadLess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режим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23528" y="5445224"/>
            <a:ext cx="3105464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Вбудований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зарядний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пристрій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акумулятор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714744" y="3234395"/>
            <a:ext cx="5214974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У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комплекті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коптером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йде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захист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пропелерів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що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дозволяє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літати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приміщенні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не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боятися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за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пошкодження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лопатей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або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навколишніх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предметів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14744" y="4358704"/>
            <a:ext cx="5214974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HeadLess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режим,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дозволяє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утримувати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напрямок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польоту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незалежно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від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напрямку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квадрокоптера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що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істотно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полегшує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навчання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14744" y="5456624"/>
            <a:ext cx="5429256" cy="118708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Вбудований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акумулятор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зарядний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пристрій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дозволяє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використовувати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для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підзарядки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будь-який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блок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живлення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від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телефону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роз'ємом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micro-USB.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Також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можна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зарядити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акумулятор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від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будь-якої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мобільної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батареї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що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дуже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зручно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якщо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на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відпочинку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природі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pic>
        <p:nvPicPr>
          <p:cNvPr id="13314" name="Picture 2" descr="https://distributions.com.ua/pictures/588f2fed05f1241979000edb/HCT-H816HW_01-large.jpg?14857789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09" y="2128827"/>
            <a:ext cx="1000132" cy="785819"/>
          </a:xfrm>
          <a:prstGeom prst="rect">
            <a:avLst/>
          </a:prstGeom>
          <a:noFill/>
        </p:spPr>
      </p:pic>
      <p:pic>
        <p:nvPicPr>
          <p:cNvPr id="13316" name="Picture 4" descr="https://distributions.com.ua/pictures/588f2fed05f1241979000edd/HCT-H816HW_03-large.jpg?14857789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20" y="3286124"/>
            <a:ext cx="1071570" cy="805464"/>
          </a:xfrm>
          <a:prstGeom prst="rect">
            <a:avLst/>
          </a:prstGeom>
          <a:noFill/>
        </p:spPr>
      </p:pic>
      <p:pic>
        <p:nvPicPr>
          <p:cNvPr id="13318" name="Picture 6" descr="https://distributions.com.ua/pictures/588f2fed05f1241979000ede/HCT-H816HW_04-large.jpg?14857789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08" y="4414845"/>
            <a:ext cx="1143008" cy="857256"/>
          </a:xfrm>
          <a:prstGeom prst="rect">
            <a:avLst/>
          </a:prstGeom>
          <a:noFill/>
        </p:spPr>
      </p:pic>
      <p:pic>
        <p:nvPicPr>
          <p:cNvPr id="13320" name="Picture 8" descr="https://distributions.com.ua/pictures/597740b905f12455a3000ad1/HCT-H816-6_01-large.jpg?150098757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0021" y="5514990"/>
            <a:ext cx="1221258" cy="7619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981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5112568" cy="936104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Інноваційні</a:t>
            </a:r>
            <a:r>
              <a:rPr lang="ru-RU" sz="3600" dirty="0" smtClean="0"/>
              <a:t> </a:t>
            </a:r>
            <a:r>
              <a:rPr lang="ru-RU" sz="3600" dirty="0" err="1"/>
              <a:t>розробки</a:t>
            </a:r>
            <a:endParaRPr lang="ru-RU" sz="36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408204" y="1268760"/>
            <a:ext cx="36004" cy="518457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2049" name="Таблица 20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7453848"/>
              </p:ext>
            </p:extLst>
          </p:nvPr>
        </p:nvGraphicFramePr>
        <p:xfrm>
          <a:off x="2963126" y="2515126"/>
          <a:ext cx="3024336" cy="57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Дозволяє підтримувати висоту польоту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054" name="Таблица 20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9014094"/>
              </p:ext>
            </p:extLst>
          </p:nvPr>
        </p:nvGraphicFramePr>
        <p:xfrm>
          <a:off x="6624544" y="2071678"/>
          <a:ext cx="2519456" cy="44291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94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5364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Моделі</a:t>
                      </a:r>
                      <a:r>
                        <a:rPr lang="ru-RU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</a:t>
                      </a:r>
                      <a:r>
                        <a:rPr lang="ru-RU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серія</a:t>
                      </a:r>
                      <a:r>
                        <a:rPr lang="ru-RU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моделей, в </a:t>
                      </a:r>
                      <a:r>
                        <a:rPr lang="ru-RU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яких</a:t>
                      </a:r>
                      <a:r>
                        <a:rPr lang="ru-RU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застосовуються</a:t>
                      </a:r>
                      <a:r>
                        <a:rPr lang="ru-RU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інновації</a:t>
                      </a:r>
                      <a:endParaRPr lang="ru-RU" sz="12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8083"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HCT-H816HW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07289"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HCT-H816HW</a:t>
                      </a:r>
                      <a:r>
                        <a:rPr lang="uk-UA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uk-UA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en-US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HCT-H817WHDWA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07289"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HCT-H816HW</a:t>
                      </a:r>
                      <a:r>
                        <a:rPr lang="uk-UA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uk-UA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en-US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HCT-H817WHDWA</a:t>
                      </a:r>
                      <a:r>
                        <a:rPr lang="uk-UA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uk-UA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en-US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HCT-H821HW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2850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14282" y="2357430"/>
            <a:ext cx="2605968" cy="936000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Вбудований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барометр 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3509558"/>
            <a:ext cx="2605968" cy="936000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Керування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8482" y="4801142"/>
            <a:ext cx="2571768" cy="936000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Шестиосьова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стабілізація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4870849"/>
              </p:ext>
            </p:extLst>
          </p:nvPr>
        </p:nvGraphicFramePr>
        <p:xfrm>
          <a:off x="2963126" y="3658134"/>
          <a:ext cx="3024336" cy="57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Дозволяє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керувати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як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пульта, так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смартфона по WIFI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2939955"/>
              </p:ext>
            </p:extLst>
          </p:nvPr>
        </p:nvGraphicFramePr>
        <p:xfrm>
          <a:off x="2963126" y="4801142"/>
          <a:ext cx="3024336" cy="106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Дозволяє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легко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керувати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коптером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утримувати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напрямок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польоту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навіть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при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вітрі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1266" name="Picture 2" descr="https://distributions.com.ua/pictures/588f2fed05f1241979000edb/HCT-H816HW_01-large.jpg?14857789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69" y="2429400"/>
            <a:ext cx="1047757" cy="785818"/>
          </a:xfrm>
          <a:prstGeom prst="rect">
            <a:avLst/>
          </a:prstGeom>
          <a:noFill/>
        </p:spPr>
      </p:pic>
      <p:pic>
        <p:nvPicPr>
          <p:cNvPr id="11268" name="Picture 4" descr="https://distributions.com.ua/pictures/588f2fed05f1241979000edf/HCT-H816HW_05-large.jpg?14857789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9919" y="3586696"/>
            <a:ext cx="1045435" cy="785818"/>
          </a:xfrm>
          <a:prstGeom prst="rect">
            <a:avLst/>
          </a:prstGeom>
          <a:noFill/>
        </p:spPr>
      </p:pic>
      <p:pic>
        <p:nvPicPr>
          <p:cNvPr id="23" name="Picture 4" descr="https://distributions.com.ua/pictures/588f2fed05f1241979000edc/HCT-H816HW_02-large.jpg?14857789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6970" y="4840585"/>
            <a:ext cx="1143008" cy="857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0407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5112568" cy="936104"/>
          </a:xfrm>
        </p:spPr>
        <p:txBody>
          <a:bodyPr>
            <a:noAutofit/>
          </a:bodyPr>
          <a:lstStyle/>
          <a:p>
            <a:r>
              <a:rPr lang="ru-RU" sz="3600" b="0" dirty="0" err="1" smtClean="0"/>
              <a:t>Оновлення</a:t>
            </a:r>
            <a:r>
              <a:rPr lang="ru-RU" sz="3600" b="0" dirty="0" smtClean="0"/>
              <a:t> </a:t>
            </a:r>
            <a:r>
              <a:rPr lang="ru-RU" sz="3600" b="0" dirty="0"/>
              <a:t>модельного ряду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643050"/>
            <a:ext cx="5976000" cy="504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Новинки в модельному ряду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725" y="2060848"/>
            <a:ext cx="3343267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HCT-H816HW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00430" y="1988840"/>
            <a:ext cx="5032010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/>
            <a:r>
              <a:rPr lang="uk-UA" sz="1600" dirty="0" smtClean="0">
                <a:solidFill>
                  <a:schemeClr val="tx1"/>
                </a:solidFill>
              </a:rPr>
              <a:t>- У</a:t>
            </a:r>
            <a:r>
              <a:rPr lang="ru-RU" sz="1600" dirty="0" err="1" smtClean="0">
                <a:solidFill>
                  <a:schemeClr val="tx1"/>
                </a:solidFill>
              </a:rPr>
              <a:t>тримання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висоти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/>
            <a:r>
              <a:rPr lang="ru-RU" sz="1600" dirty="0" smtClean="0">
                <a:solidFill>
                  <a:schemeClr val="tx1"/>
                </a:solidFill>
              </a:rPr>
              <a:t>- Хороша </a:t>
            </a:r>
            <a:r>
              <a:rPr lang="ru-RU" sz="1600" dirty="0" err="1" smtClean="0">
                <a:solidFill>
                  <a:schemeClr val="tx1"/>
                </a:solidFill>
              </a:rPr>
              <a:t>керованість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/>
            <a:r>
              <a:rPr lang="ru-RU" sz="1600" dirty="0" smtClean="0">
                <a:solidFill>
                  <a:schemeClr val="tx1"/>
                </a:solidFill>
              </a:rPr>
              <a:t>- Зарядка через </a:t>
            </a:r>
            <a:r>
              <a:rPr lang="ru-RU" sz="1600" dirty="0" err="1" smtClean="0">
                <a:solidFill>
                  <a:schemeClr val="tx1"/>
                </a:solidFill>
              </a:rPr>
              <a:t>MicroUSB</a:t>
            </a:r>
            <a:r>
              <a:rPr lang="ru-RU" sz="1600" dirty="0" smtClean="0">
                <a:solidFill>
                  <a:schemeClr val="tx1"/>
                </a:solidFill>
              </a:rPr>
              <a:t> на </a:t>
            </a:r>
            <a:r>
              <a:rPr lang="ru-RU" sz="1600" dirty="0" err="1" smtClean="0">
                <a:solidFill>
                  <a:schemeClr val="tx1"/>
                </a:solidFill>
              </a:rPr>
              <a:t>акумуляторі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5725" y="3717136"/>
            <a:ext cx="3343267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HCT-H817WHDWA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5725" y="5229200"/>
            <a:ext cx="3343267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HCT-H821HW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00430" y="3681136"/>
            <a:ext cx="5032010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/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Ширококутова</a:t>
            </a:r>
            <a:r>
              <a:rPr lang="ru-RU" sz="1600" dirty="0" smtClean="0">
                <a:solidFill>
                  <a:schemeClr val="tx1"/>
                </a:solidFill>
              </a:rPr>
              <a:t> камера</a:t>
            </a:r>
          </a:p>
          <a:p>
            <a:pPr marL="285750" indent="-285750"/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Яскраве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LED </a:t>
            </a:r>
            <a:r>
              <a:rPr lang="ru-RU" sz="1600" dirty="0" err="1" smtClean="0">
                <a:solidFill>
                  <a:schemeClr val="tx1"/>
                </a:solidFill>
              </a:rPr>
              <a:t>підсвічування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/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Знімний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захист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/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Змінні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кольорові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кришки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500430" y="5229200"/>
            <a:ext cx="5032010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/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Складні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промені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лопаті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/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Автовзлет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автопосадка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/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Інвертовані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задні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ротори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7170" name="Picture 2" descr="https://distributions.com.ua/pictures/588f2fed05f1241979000edb/HCT-H816HW_01-large.jpg?14857789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30" y="2100253"/>
            <a:ext cx="1128721" cy="846540"/>
          </a:xfrm>
          <a:prstGeom prst="rect">
            <a:avLst/>
          </a:prstGeom>
          <a:noFill/>
        </p:spPr>
      </p:pic>
      <p:pic>
        <p:nvPicPr>
          <p:cNvPr id="7172" name="Picture 4" descr="https://distributions.com.ua/pictures/5ae99db105f12436b40011a9/HCT-H817WHDWA_01-large.jpg?152525969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1" y="3800472"/>
            <a:ext cx="1214406" cy="809604"/>
          </a:xfrm>
          <a:prstGeom prst="rect">
            <a:avLst/>
          </a:prstGeom>
          <a:noFill/>
        </p:spPr>
      </p:pic>
      <p:pic>
        <p:nvPicPr>
          <p:cNvPr id="7174" name="Picture 6" descr="https://distributions.com.ua/pictures/5b193c3705f124742e002e1b/HCT-H821HW_01-large.jpg?152838046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557" y="5300675"/>
            <a:ext cx="1214446" cy="8096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1230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0"/>
            <a:ext cx="5112568" cy="936104"/>
          </a:xfrm>
        </p:spPr>
        <p:txBody>
          <a:bodyPr>
            <a:noAutofit/>
          </a:bodyPr>
          <a:lstStyle/>
          <a:p>
            <a:r>
              <a:rPr lang="ru-RU" sz="3600" dirty="0" err="1"/>
              <a:t>Асортимент</a:t>
            </a:r>
            <a:r>
              <a:rPr lang="ru-RU" sz="3600" dirty="0"/>
              <a:t>: </a:t>
            </a:r>
            <a:r>
              <a:rPr lang="ru-RU" sz="3600" dirty="0" err="1"/>
              <a:t>порівняння</a:t>
            </a:r>
            <a:r>
              <a:rPr lang="ru-RU" sz="3600" dirty="0"/>
              <a:t> </a:t>
            </a:r>
            <a:r>
              <a:rPr lang="ru-RU" sz="3600" dirty="0" smtClean="0"/>
              <a:t>моделей</a:t>
            </a:r>
            <a:endParaRPr lang="ru-RU" sz="3600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3508457"/>
              </p:ext>
            </p:extLst>
          </p:nvPr>
        </p:nvGraphicFramePr>
        <p:xfrm>
          <a:off x="214283" y="2000239"/>
          <a:ext cx="8715434" cy="47569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732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8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04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227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825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*</a:t>
                      </a:r>
                      <a:r>
                        <a:rPr lang="ru-RU" sz="1400" dirty="0" err="1" smtClean="0"/>
                        <a:t>Критер</a:t>
                      </a:r>
                      <a:r>
                        <a:rPr lang="uk-UA" sz="1400" dirty="0" err="1" smtClean="0"/>
                        <a:t>ії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вибору</a:t>
                      </a:r>
                      <a:endParaRPr lang="ru-RU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HCT-H816HW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HCT-H817WHDWA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HCT-H821HW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81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Діагональ рами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113 мм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113,5</a:t>
                      </a:r>
                      <a:r>
                        <a:rPr lang="ru-RU" sz="1400" baseline="0" dirty="0" smtClean="0"/>
                        <a:t> мм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220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82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  </a:t>
                      </a:r>
                      <a:r>
                        <a:rPr lang="ru-RU" sz="14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7-8 хв.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7-8 хв.</a:t>
                      </a:r>
                      <a:endParaRPr lang="ru-RU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7-8 хв.</a:t>
                      </a:r>
                      <a:endParaRPr lang="ru-RU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82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 зарядки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</a:t>
                      </a:r>
                      <a:r>
                        <a:rPr lang="en-US" sz="1400" baseline="0" dirty="0" smtClean="0"/>
                        <a:t> 90 </a:t>
                      </a:r>
                      <a:r>
                        <a:rPr lang="uk-UA" sz="1400" baseline="0" dirty="0" smtClean="0"/>
                        <a:t>хв.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~</a:t>
                      </a:r>
                      <a:r>
                        <a:rPr lang="en-US" sz="1400" baseline="0" dirty="0" smtClean="0"/>
                        <a:t> 90 </a:t>
                      </a:r>
                      <a:r>
                        <a:rPr lang="uk-UA" sz="1400" baseline="0" dirty="0" smtClean="0"/>
                        <a:t>хв.</a:t>
                      </a:r>
                      <a:endParaRPr lang="ru-RU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~</a:t>
                      </a:r>
                      <a:r>
                        <a:rPr lang="en-US" sz="1400" baseline="0" dirty="0" smtClean="0"/>
                        <a:t> 90 </a:t>
                      </a:r>
                      <a:r>
                        <a:rPr lang="uk-UA" sz="1400" baseline="0" dirty="0" smtClean="0"/>
                        <a:t>хв.</a:t>
                      </a:r>
                      <a:endParaRPr lang="ru-RU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82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Радіус </a:t>
                      </a:r>
                      <a:r>
                        <a:rPr lang="uk-UA" sz="14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діЇ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До 60 метрів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До</a:t>
                      </a:r>
                      <a:r>
                        <a:rPr lang="uk-UA" sz="1400" baseline="0" dirty="0" smtClean="0"/>
                        <a:t> 100 метрів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До  30 метрів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46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Управління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Радіоуправління</a:t>
                      </a:r>
                      <a:r>
                        <a:rPr lang="ru-RU" sz="1400" dirty="0" smtClean="0"/>
                        <a:t> 2,4 ГГц / </a:t>
                      </a:r>
                      <a:r>
                        <a:rPr lang="en-US" sz="1400" dirty="0" smtClean="0"/>
                        <a:t>WIFI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Радіоуправління</a:t>
                      </a:r>
                      <a:r>
                        <a:rPr lang="ru-RU" sz="1400" dirty="0" smtClean="0"/>
                        <a:t> 2,4 ГГц / </a:t>
                      </a:r>
                      <a:r>
                        <a:rPr lang="en-US" sz="1400" dirty="0" smtClean="0"/>
                        <a:t>WIFI</a:t>
                      </a:r>
                      <a:endParaRPr lang="ru-RU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WIFI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82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Акумулятор</a:t>
                      </a:r>
                      <a:r>
                        <a:rPr lang="ru-RU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Li-Pol 3,7 В 520 мА</a:t>
                      </a:r>
                      <a:r>
                        <a:rPr lang="ru-RU" sz="1400" dirty="0" smtClean="0"/>
                        <a:t>г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Li-Pol 3,7 В 450 мАч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Li-Pol 3,7 В 520 мАч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46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Зарядний пристрій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Вбудований в акумулятор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Зарядка від USB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Вбудований в акумулятор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2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Захист</a:t>
                      </a: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пропелерів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Є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Є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Відсутній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946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Запис</a:t>
                      </a: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фото-відео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 смартфон и </a:t>
                      </a:r>
                      <a:r>
                        <a:rPr lang="en-US" sz="1400" dirty="0" smtClean="0"/>
                        <a:t>SD-</a:t>
                      </a:r>
                      <a:r>
                        <a:rPr lang="ru-RU" sz="1400" dirty="0" smtClean="0"/>
                        <a:t>карту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 смартфон и </a:t>
                      </a:r>
                      <a:r>
                        <a:rPr lang="en-US" sz="1400" dirty="0" smtClean="0"/>
                        <a:t>SD-</a:t>
                      </a:r>
                      <a:r>
                        <a:rPr lang="ru-RU" sz="1400" dirty="0" smtClean="0"/>
                        <a:t>карту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 смартфон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1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Розміри</a:t>
                      </a: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моделі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170х170х35 мм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139х145х33,5 мм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80х63х40 мм (складений) </a:t>
                      </a:r>
                      <a:r>
                        <a:rPr lang="ru-RU" sz="1400" dirty="0" smtClean="0"/>
                        <a:t/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170х170х35 мм (</a:t>
                      </a:r>
                      <a:r>
                        <a:rPr lang="uk-UA" sz="1400" dirty="0" smtClean="0"/>
                        <a:t>розкладений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93C0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" id="{48605423-A25C-4F0C-BF5D-53634B35A35D}" vid="{2315BBB7-8542-4818-9883-738DF10375D6}"/>
    </a:ext>
  </a:extLst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Специальное оформление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93C0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" id="{48605423-A25C-4F0C-BF5D-53634B35A35D}" vid="{2315BBB7-8542-4818-9883-738DF10375D6}"/>
    </a:ext>
  </a:extLst>
</a:theme>
</file>

<file path=ppt/theme/theme4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Презентация2</Template>
  <TotalTime>6788</TotalTime>
  <Words>478</Words>
  <Application>Microsoft Office PowerPoint</Application>
  <PresentationFormat>Экран (4:3)</PresentationFormat>
  <Paragraphs>114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Специальное оформление</vt:lpstr>
      <vt:lpstr>1_Специальное оформление</vt:lpstr>
      <vt:lpstr>2_Специальное оформление</vt:lpstr>
      <vt:lpstr>3_Специальное оформление</vt:lpstr>
      <vt:lpstr>Тема1</vt:lpstr>
      <vt:lpstr>Слайд 1</vt:lpstr>
      <vt:lpstr> Зміст</vt:lpstr>
      <vt:lpstr> Ключові відмінні риси товарної лінійки</vt:lpstr>
      <vt:lpstr>Ключові відмінні риси товарної лінійки</vt:lpstr>
      <vt:lpstr>Інноваційні розробки</vt:lpstr>
      <vt:lpstr>Оновлення модельного ряду</vt:lpstr>
      <vt:lpstr>Асортимент: порівняння моделей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Kovaleva-N</dc:creator>
  <cp:lastModifiedBy>Пользователь</cp:lastModifiedBy>
  <cp:revision>504</cp:revision>
  <dcterms:created xsi:type="dcterms:W3CDTF">2012-01-23T14:43:31Z</dcterms:created>
  <dcterms:modified xsi:type="dcterms:W3CDTF">2018-09-28T09:39:38Z</dcterms:modified>
</cp:coreProperties>
</file>