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  <p:sldMasterId id="2147483678" r:id="rId2"/>
    <p:sldMasterId id="2147483683" r:id="rId3"/>
    <p:sldMasterId id="2147483701" r:id="rId4"/>
    <p:sldMasterId id="2147483705" r:id="rId5"/>
  </p:sldMasterIdLst>
  <p:notesMasterIdLst>
    <p:notesMasterId r:id="rId15"/>
  </p:notesMasterIdLst>
  <p:handoutMasterIdLst>
    <p:handoutMasterId r:id="rId16"/>
  </p:handoutMasterIdLst>
  <p:sldIdLst>
    <p:sldId id="276" r:id="rId6"/>
    <p:sldId id="309" r:id="rId7"/>
    <p:sldId id="278" r:id="rId8"/>
    <p:sldId id="312" r:id="rId9"/>
    <p:sldId id="314" r:id="rId10"/>
    <p:sldId id="311" r:id="rId11"/>
    <p:sldId id="313" r:id="rId12"/>
    <p:sldId id="289" r:id="rId13"/>
    <p:sldId id="290" r:id="rId1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44BC3EC0-DDB6-4344-957B-53DB6A7B1DCE}">
          <p14:sldIdLst>
            <p14:sldId id="276"/>
            <p14:sldId id="309"/>
            <p14:sldId id="278"/>
            <p14:sldId id="312"/>
            <p14:sldId id="310"/>
            <p14:sldId id="311"/>
            <p14:sldId id="313"/>
            <p14:sldId id="289"/>
            <p14:sldId id="29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9B073"/>
    <a:srgbClr val="F8A662"/>
    <a:srgbClr val="CC706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6" autoAdjust="0"/>
    <p:restoredTop sz="91577" autoAdjust="0"/>
  </p:normalViewPr>
  <p:slideViewPr>
    <p:cSldViewPr>
      <p:cViewPr varScale="1">
        <p:scale>
          <a:sx n="67" d="100"/>
          <a:sy n="67" d="100"/>
        </p:scale>
        <p:origin x="-14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099" y="1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F4B696-0ABB-4DA2-B83C-7996631BB58F}" type="datetimeFigureOut">
              <a:rPr lang="ru-RU" smtClean="0"/>
              <a:pPr/>
              <a:t>28.09.2018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099" y="9428243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C6895-E909-4C5F-8D7E-67C04E0369F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70664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586" cy="4962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15" y="1"/>
            <a:ext cx="2946674" cy="4962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AD296-9CDC-46E6-BF65-3C9BA162E73F}" type="datetimeFigureOut">
              <a:rPr lang="ru-RU" smtClean="0"/>
              <a:pPr/>
              <a:t>28.09.2018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333" y="4714031"/>
            <a:ext cx="5439009" cy="4468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062"/>
            <a:ext cx="2945586" cy="496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15" y="9428062"/>
            <a:ext cx="2946674" cy="496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60B48-23D3-4224-A620-4D2EF7ED920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27961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4053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5520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4758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4758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4758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5562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5562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243420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12411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bg>
      <p:bgPr>
        <a:solidFill>
          <a:srgbClr val="E93C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"/>
          <p:cNvSpPr/>
          <p:nvPr/>
        </p:nvSpPr>
        <p:spPr>
          <a:xfrm rot="5400000">
            <a:off x="4375151" y="-4194867"/>
            <a:ext cx="393701" cy="9144002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2216645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uk-UA" dirty="0"/>
          </a:p>
        </p:txBody>
      </p:sp>
      <p:grpSp>
        <p:nvGrpSpPr>
          <p:cNvPr id="7" name="Группа"/>
          <p:cNvGrpSpPr/>
          <p:nvPr/>
        </p:nvGrpSpPr>
        <p:grpSpPr>
          <a:xfrm>
            <a:off x="3159030" y="0"/>
            <a:ext cx="2825939" cy="895470"/>
            <a:chOff x="0" y="0"/>
            <a:chExt cx="4365625" cy="1037519"/>
          </a:xfrm>
        </p:grpSpPr>
        <p:sp>
          <p:nvSpPr>
            <p:cNvPr id="8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9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xmlns="" val="186001683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1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12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3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4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6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32560595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7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8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9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0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2" name="Объект 2"/>
          <p:cNvSpPr>
            <a:spLocks noGrp="1"/>
          </p:cNvSpPr>
          <p:nvPr>
            <p:ph idx="1"/>
          </p:nvPr>
        </p:nvSpPr>
        <p:spPr>
          <a:xfrm>
            <a:off x="910654" y="1483744"/>
            <a:ext cx="7605889" cy="419752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28394591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6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7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8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9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0" name="Заголовок 1"/>
          <p:cNvSpPr txBox="1">
            <a:spLocks/>
          </p:cNvSpPr>
          <p:nvPr/>
        </p:nvSpPr>
        <p:spPr>
          <a:xfrm>
            <a:off x="286219" y="79093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300" dirty="0" smtClean="0"/>
              <a:t>Образец заголовка</a:t>
            </a:r>
            <a:endParaRPr lang="uk-UA" sz="3300" dirty="0"/>
          </a:p>
        </p:txBody>
      </p:sp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1894734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8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9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10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1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2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" name="Заголовок 1"/>
          <p:cNvSpPr txBox="1">
            <a:spLocks/>
          </p:cNvSpPr>
          <p:nvPr/>
        </p:nvSpPr>
        <p:spPr>
          <a:xfrm>
            <a:off x="286219" y="79093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300" dirty="0" smtClean="0"/>
              <a:t>Образец заголовка</a:t>
            </a:r>
            <a:endParaRPr lang="uk-UA" sz="3300" dirty="0"/>
          </a:p>
        </p:txBody>
      </p:sp>
    </p:spTree>
    <p:extLst>
      <p:ext uri="{BB962C8B-B14F-4D97-AF65-F5344CB8AC3E}">
        <p14:creationId xmlns:p14="http://schemas.microsoft.com/office/powerpoint/2010/main" xmlns="" val="179013399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9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10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1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2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86219" y="79093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300" dirty="0" smtClean="0"/>
              <a:t>Образец заголовка</a:t>
            </a:r>
            <a:endParaRPr lang="uk-UA" sz="3300" dirty="0"/>
          </a:p>
        </p:txBody>
      </p:sp>
    </p:spTree>
    <p:extLst>
      <p:ext uri="{BB962C8B-B14F-4D97-AF65-F5344CB8AC3E}">
        <p14:creationId xmlns:p14="http://schemas.microsoft.com/office/powerpoint/2010/main" xmlns="" val="322645711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8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2" name="Заголовок 1"/>
          <p:cNvSpPr txBox="1">
            <a:spLocks/>
          </p:cNvSpPr>
          <p:nvPr/>
        </p:nvSpPr>
        <p:spPr>
          <a:xfrm>
            <a:off x="286219" y="79093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300" dirty="0" smtClean="0"/>
              <a:t>Образец заголовка</a:t>
            </a:r>
            <a:endParaRPr lang="uk-UA" sz="3300" dirty="0"/>
          </a:p>
        </p:txBody>
      </p:sp>
      <p:sp>
        <p:nvSpPr>
          <p:cNvPr id="13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729887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bg>
      <p:bgPr>
        <a:solidFill>
          <a:srgbClr val="E93C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"/>
          <p:cNvSpPr/>
          <p:nvPr/>
        </p:nvSpPr>
        <p:spPr>
          <a:xfrm rot="5400000">
            <a:off x="4375151" y="-4194867"/>
            <a:ext cx="393701" cy="9144002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2216645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uk-UA" dirty="0"/>
          </a:p>
        </p:txBody>
      </p:sp>
      <p:grpSp>
        <p:nvGrpSpPr>
          <p:cNvPr id="7" name="Группа"/>
          <p:cNvGrpSpPr/>
          <p:nvPr/>
        </p:nvGrpSpPr>
        <p:grpSpPr>
          <a:xfrm>
            <a:off x="2840830" y="-7232"/>
            <a:ext cx="3274220" cy="1037520"/>
            <a:chOff x="0" y="0"/>
            <a:chExt cx="4365625" cy="1037519"/>
          </a:xfrm>
        </p:grpSpPr>
        <p:sp>
          <p:nvSpPr>
            <p:cNvPr id="8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9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xmlns="" val="403344061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ертикальный заголовок и текст">
    <p:bg>
      <p:bgPr>
        <a:solidFill>
          <a:srgbClr val="E93C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"/>
          <p:cNvSpPr/>
          <p:nvPr/>
        </p:nvSpPr>
        <p:spPr>
          <a:xfrm rot="5400000">
            <a:off x="4375151" y="-4194867"/>
            <a:ext cx="393701" cy="9144002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 dirty="0"/>
          </a:p>
        </p:txBody>
      </p:sp>
      <p:grpSp>
        <p:nvGrpSpPr>
          <p:cNvPr id="13" name="Группа"/>
          <p:cNvGrpSpPr/>
          <p:nvPr/>
        </p:nvGrpSpPr>
        <p:grpSpPr>
          <a:xfrm>
            <a:off x="3261389" y="0"/>
            <a:ext cx="2621223" cy="830601"/>
            <a:chOff x="0" y="0"/>
            <a:chExt cx="4365625" cy="1037519"/>
          </a:xfrm>
        </p:grpSpPr>
        <p:sp>
          <p:nvSpPr>
            <p:cNvPr id="14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5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6" name="СПАСИБО ЗА ВНИМАНИЕ"/>
          <p:cNvSpPr txBox="1"/>
          <p:nvPr/>
        </p:nvSpPr>
        <p:spPr>
          <a:xfrm>
            <a:off x="1729912" y="3451647"/>
            <a:ext cx="5502941" cy="560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8767" tIns="48767" rIns="48767" bIns="48767" anchor="ctr">
            <a:spAutoFit/>
          </a:bodyPr>
          <a:lstStyle>
            <a:lvl1pPr algn="ctr">
              <a:defRPr sz="62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uk-UA" sz="3000" dirty="0" smtClean="0"/>
              <a:t>Дякую за увагу!</a:t>
            </a:r>
            <a:endParaRPr lang="uk-UA" sz="3000" dirty="0"/>
          </a:p>
        </p:txBody>
      </p:sp>
      <p:sp>
        <p:nvSpPr>
          <p:cNvPr id="17" name="КОНТАКТЫ"/>
          <p:cNvSpPr txBox="1"/>
          <p:nvPr/>
        </p:nvSpPr>
        <p:spPr>
          <a:xfrm>
            <a:off x="485637" y="4391297"/>
            <a:ext cx="7984606" cy="3754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8767" tIns="48767" rIns="48767" bIns="48767" anchor="ctr">
            <a:spAutoFit/>
          </a:bodyPr>
          <a:lstStyle>
            <a:lvl1pPr algn="ctr">
              <a:defRPr sz="2400" b="1">
                <a:solidFill>
                  <a:srgbClr val="FFFFFF"/>
                </a:solidFill>
              </a:defRPr>
            </a:lvl1pPr>
          </a:lstStyle>
          <a:p>
            <a:r>
              <a:rPr lang="uk-UA" sz="1800" dirty="0" smtClean="0"/>
              <a:t>Відділ навчання та розвитку персоналу </a:t>
            </a:r>
            <a:endParaRPr lang="uk-UA" sz="1800" dirty="0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47132" y="1518100"/>
            <a:ext cx="1380142" cy="1840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631858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="1"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165304"/>
            <a:ext cx="2133600" cy="365125"/>
          </a:xfrm>
          <a:prstGeom prst="rect">
            <a:avLst/>
          </a:prstGeom>
        </p:spPr>
        <p:txBody>
          <a:bodyPr/>
          <a:lstStyle/>
          <a:p>
            <a:fld id="{261BEBD0-5DC7-4C6F-918D-5680F02A7E42}" type="datetime1">
              <a:rPr lang="ru-RU" smtClean="0"/>
              <a:pPr/>
              <a:t>28.09.2018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16530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019624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5112568" cy="936104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04248" y="6165304"/>
            <a:ext cx="2133600" cy="365125"/>
          </a:xfrm>
          <a:prstGeom prst="rect">
            <a:avLst/>
          </a:prstGeom>
        </p:spPr>
        <p:txBody>
          <a:bodyPr/>
          <a:lstStyle/>
          <a:p>
            <a:fld id="{F02C1CE0-F826-45E7-99EB-517269A1E5CB}" type="datetime1">
              <a:rPr lang="ru-RU" smtClean="0"/>
              <a:pPr/>
              <a:t>28.09.2018</a:t>
            </a:fld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3"/>
            <a:ext cx="8496000" cy="4572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0"/>
              </a:spcBef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23528" y="6165304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ru-RU" dirty="0" smtClean="0"/>
              <a:t>Ссылка на официальный сайт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40113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33197149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5112568" cy="936104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50168" y="6232227"/>
            <a:ext cx="2133600" cy="365125"/>
          </a:xfrm>
          <a:prstGeom prst="rect">
            <a:avLst/>
          </a:prstGeom>
        </p:spPr>
        <p:txBody>
          <a:bodyPr/>
          <a:lstStyle/>
          <a:p>
            <a:fld id="{4BDA752E-012B-4701-9959-B32E9F3ADC87}" type="datetime1">
              <a:rPr lang="ru-RU" smtClean="0"/>
              <a:pPr/>
              <a:t>28.09.2018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3222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686872" y="6232227"/>
            <a:ext cx="2133600" cy="365125"/>
          </a:xfrm>
          <a:prstGeom prst="rect">
            <a:avLst/>
          </a:prstGeom>
        </p:spPr>
        <p:txBody>
          <a:bodyPr/>
          <a:lstStyle/>
          <a:p>
            <a:fld id="{2FCF9583-0157-4AB6-B527-9503B16C71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398103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A3A3EC9-C2A3-4AEB-9B4B-34CCF900A14C}" type="datetimeFigureOut">
              <a:rPr lang="uk-UA" smtClean="0"/>
              <a:pPr/>
              <a:t>28.09.2018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0C0F77E-3872-4A69-AE0B-D83CF0A85EE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623050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A3A3EC9-C2A3-4AEB-9B4B-34CCF900A14C}" type="datetimeFigureOut">
              <a:rPr lang="uk-UA" smtClean="0"/>
              <a:pPr/>
              <a:t>28.09.2018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0C0F77E-3872-4A69-AE0B-D83CF0A85EE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772372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A3A3EC9-C2A3-4AEB-9B4B-34CCF900A14C}" type="datetimeFigureOut">
              <a:rPr lang="uk-UA" smtClean="0"/>
              <a:pPr/>
              <a:t>28.09.2018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0C0F77E-3872-4A69-AE0B-D83CF0A85EE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040113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5112568" cy="936104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04248" y="6165304"/>
            <a:ext cx="2133600" cy="365125"/>
          </a:xfrm>
          <a:prstGeom prst="rect">
            <a:avLst/>
          </a:prstGeom>
        </p:spPr>
        <p:txBody>
          <a:bodyPr/>
          <a:lstStyle/>
          <a:p>
            <a:fld id="{F02C1CE0-F826-45E7-99EB-517269A1E5CB}" type="datetime1">
              <a:rPr lang="ru-RU" smtClean="0"/>
              <a:pPr/>
              <a:t>28.09.2018</a:t>
            </a:fld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3"/>
            <a:ext cx="8496000" cy="4572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0"/>
              </a:spcBef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23528" y="6165304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ru-RU" dirty="0" smtClean="0"/>
              <a:t>Ссылка на официальный сайт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91717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bg>
      <p:bgPr>
        <a:solidFill>
          <a:srgbClr val="E93C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"/>
          <p:cNvSpPr/>
          <p:nvPr/>
        </p:nvSpPr>
        <p:spPr>
          <a:xfrm rot="5400000">
            <a:off x="4375151" y="-4194867"/>
            <a:ext cx="393701" cy="9144002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2216645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uk-UA" dirty="0"/>
          </a:p>
        </p:txBody>
      </p:sp>
      <p:grpSp>
        <p:nvGrpSpPr>
          <p:cNvPr id="7" name="Группа"/>
          <p:cNvGrpSpPr/>
          <p:nvPr/>
        </p:nvGrpSpPr>
        <p:grpSpPr>
          <a:xfrm>
            <a:off x="3159030" y="0"/>
            <a:ext cx="2825939" cy="895470"/>
            <a:chOff x="0" y="0"/>
            <a:chExt cx="4365625" cy="1037519"/>
          </a:xfrm>
        </p:grpSpPr>
        <p:sp>
          <p:nvSpPr>
            <p:cNvPr id="8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9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xmlns="" val="13669175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09887721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52238238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86581171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6" y="-3826390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04947210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02630283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49464542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14121852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8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87804837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9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10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1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2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825027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1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12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3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4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6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39129790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7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8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9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0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2" name="Объект 2"/>
          <p:cNvSpPr>
            <a:spLocks noGrp="1"/>
          </p:cNvSpPr>
          <p:nvPr>
            <p:ph idx="1"/>
          </p:nvPr>
        </p:nvSpPr>
        <p:spPr>
          <a:xfrm>
            <a:off x="910654" y="1483744"/>
            <a:ext cx="7605889" cy="419752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4597805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6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7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8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9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0" name="Заголовок 1"/>
          <p:cNvSpPr txBox="1">
            <a:spLocks/>
          </p:cNvSpPr>
          <p:nvPr/>
        </p:nvSpPr>
        <p:spPr>
          <a:xfrm>
            <a:off x="286219" y="79093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300" dirty="0" smtClean="0"/>
              <a:t>Образец заголовка</a:t>
            </a:r>
            <a:endParaRPr lang="uk-UA" sz="3300" dirty="0"/>
          </a:p>
        </p:txBody>
      </p:sp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63225444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8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9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10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1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2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" name="Заголовок 1"/>
          <p:cNvSpPr txBox="1">
            <a:spLocks/>
          </p:cNvSpPr>
          <p:nvPr/>
        </p:nvSpPr>
        <p:spPr>
          <a:xfrm>
            <a:off x="286219" y="79093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300" dirty="0" smtClean="0"/>
              <a:t>Образец заголовка</a:t>
            </a:r>
            <a:endParaRPr lang="uk-UA" sz="3300" dirty="0"/>
          </a:p>
        </p:txBody>
      </p:sp>
    </p:spTree>
    <p:extLst>
      <p:ext uri="{BB962C8B-B14F-4D97-AF65-F5344CB8AC3E}">
        <p14:creationId xmlns:p14="http://schemas.microsoft.com/office/powerpoint/2010/main" xmlns="" val="169597869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9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10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1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2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86219" y="79093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300" dirty="0" smtClean="0"/>
              <a:t>Образец заголовка</a:t>
            </a:r>
            <a:endParaRPr lang="uk-UA" sz="3300" dirty="0"/>
          </a:p>
        </p:txBody>
      </p:sp>
    </p:spTree>
    <p:extLst>
      <p:ext uri="{BB962C8B-B14F-4D97-AF65-F5344CB8AC3E}">
        <p14:creationId xmlns:p14="http://schemas.microsoft.com/office/powerpoint/2010/main" xmlns="" val="77805468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8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2" name="Заголовок 1"/>
          <p:cNvSpPr txBox="1">
            <a:spLocks/>
          </p:cNvSpPr>
          <p:nvPr/>
        </p:nvSpPr>
        <p:spPr>
          <a:xfrm>
            <a:off x="286219" y="79093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300" dirty="0" smtClean="0"/>
              <a:t>Образец заголовка</a:t>
            </a:r>
            <a:endParaRPr lang="uk-UA" sz="3300" dirty="0"/>
          </a:p>
        </p:txBody>
      </p:sp>
      <p:sp>
        <p:nvSpPr>
          <p:cNvPr id="13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01886901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3515252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bg>
      <p:bgPr>
        <a:solidFill>
          <a:srgbClr val="E93C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"/>
          <p:cNvSpPr/>
          <p:nvPr/>
        </p:nvSpPr>
        <p:spPr>
          <a:xfrm rot="5400000">
            <a:off x="4375151" y="-4194867"/>
            <a:ext cx="393701" cy="9144002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2216645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uk-UA" dirty="0"/>
          </a:p>
        </p:txBody>
      </p:sp>
      <p:grpSp>
        <p:nvGrpSpPr>
          <p:cNvPr id="7" name="Группа"/>
          <p:cNvGrpSpPr/>
          <p:nvPr/>
        </p:nvGrpSpPr>
        <p:grpSpPr>
          <a:xfrm>
            <a:off x="2840830" y="-7232"/>
            <a:ext cx="3274220" cy="1037520"/>
            <a:chOff x="0" y="0"/>
            <a:chExt cx="4365625" cy="1037519"/>
          </a:xfrm>
        </p:grpSpPr>
        <p:sp>
          <p:nvSpPr>
            <p:cNvPr id="8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9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xmlns="" val="350443656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ертикальный заголовок и текст">
    <p:bg>
      <p:bgPr>
        <a:solidFill>
          <a:srgbClr val="E93C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"/>
          <p:cNvSpPr/>
          <p:nvPr/>
        </p:nvSpPr>
        <p:spPr>
          <a:xfrm rot="5400000">
            <a:off x="4375151" y="-4194867"/>
            <a:ext cx="393701" cy="9144002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 dirty="0"/>
          </a:p>
        </p:txBody>
      </p:sp>
      <p:grpSp>
        <p:nvGrpSpPr>
          <p:cNvPr id="13" name="Группа"/>
          <p:cNvGrpSpPr/>
          <p:nvPr/>
        </p:nvGrpSpPr>
        <p:grpSpPr>
          <a:xfrm>
            <a:off x="3261389" y="0"/>
            <a:ext cx="2621223" cy="830601"/>
            <a:chOff x="0" y="0"/>
            <a:chExt cx="4365625" cy="1037519"/>
          </a:xfrm>
        </p:grpSpPr>
        <p:sp>
          <p:nvSpPr>
            <p:cNvPr id="14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5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6" name="СПАСИБО ЗА ВНИМАНИЕ"/>
          <p:cNvSpPr txBox="1"/>
          <p:nvPr/>
        </p:nvSpPr>
        <p:spPr>
          <a:xfrm>
            <a:off x="1729912" y="3451647"/>
            <a:ext cx="5502941" cy="560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8767" tIns="48767" rIns="48767" bIns="48767" anchor="ctr">
            <a:spAutoFit/>
          </a:bodyPr>
          <a:lstStyle>
            <a:lvl1pPr algn="ctr">
              <a:defRPr sz="62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uk-UA" sz="3000" dirty="0" smtClean="0"/>
              <a:t>Дякую за увагу!</a:t>
            </a:r>
            <a:endParaRPr lang="uk-UA" sz="3000" dirty="0"/>
          </a:p>
        </p:txBody>
      </p:sp>
      <p:sp>
        <p:nvSpPr>
          <p:cNvPr id="17" name="КОНТАКТЫ"/>
          <p:cNvSpPr txBox="1"/>
          <p:nvPr/>
        </p:nvSpPr>
        <p:spPr>
          <a:xfrm>
            <a:off x="485637" y="4391297"/>
            <a:ext cx="7984606" cy="3754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8767" tIns="48767" rIns="48767" bIns="48767" anchor="ctr">
            <a:spAutoFit/>
          </a:bodyPr>
          <a:lstStyle>
            <a:lvl1pPr algn="ctr">
              <a:defRPr sz="2400" b="1">
                <a:solidFill>
                  <a:srgbClr val="FFFFFF"/>
                </a:solidFill>
              </a:defRPr>
            </a:lvl1pPr>
          </a:lstStyle>
          <a:p>
            <a:r>
              <a:rPr lang="uk-UA" sz="1800" dirty="0" smtClean="0"/>
              <a:t>Відділ навчання та розвитку персоналу </a:t>
            </a:r>
            <a:endParaRPr lang="uk-UA" sz="1800" dirty="0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47132" y="1518100"/>
            <a:ext cx="1380142" cy="1840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1341243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A3A3EC9-C2A3-4AEB-9B4B-34CCF900A14C}" type="datetimeFigureOut">
              <a:rPr lang="uk-UA" smtClean="0"/>
              <a:pPr/>
              <a:t>28.09.2018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0C0F77E-3872-4A69-AE0B-D83CF0A85EE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512827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A3A3EC9-C2A3-4AEB-9B4B-34CCF900A14C}" type="datetimeFigureOut">
              <a:rPr lang="uk-UA" smtClean="0"/>
              <a:pPr/>
              <a:t>28.09.2018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0C0F77E-3872-4A69-AE0B-D83CF0A85EE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758683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A3A3EC9-C2A3-4AEB-9B4B-34CCF900A14C}" type="datetimeFigureOut">
              <a:rPr lang="uk-UA" smtClean="0"/>
              <a:pPr/>
              <a:t>28.09.2018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0C0F77E-3872-4A69-AE0B-D83CF0A85EE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370305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1BEBD0-5DC7-4C6F-918D-5680F02A7E42}" type="datetime1">
              <a:rPr lang="ru-RU" smtClean="0"/>
              <a:pPr/>
              <a:t>28.09.2018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99AA9-FDA0-4813-8F1C-AE071C9CF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2C1CE0-F826-45E7-99EB-517269A1E5CB}" type="datetime1">
              <a:rPr lang="ru-RU" smtClean="0"/>
              <a:pPr/>
              <a:t>28.09.2018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Ссылка на официальный сайт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75C50-7FEC-4980-BC3A-AC9871115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06FAD-CAFB-41ED-B5DD-D38150E79039}" type="datetimeFigureOut">
              <a:rPr lang="en-US"/>
              <a:pPr>
                <a:defRPr/>
              </a:pPr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4A8E0-B34B-4E11-8C5A-2AA3C05F5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7ADDB-624D-4161-96E7-6007C91BCE7C}" type="datetimeFigureOut">
              <a:rPr lang="en-US"/>
              <a:pPr>
                <a:defRPr/>
              </a:pPr>
              <a:t>9/28/2018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112B7-375E-4872-B6C6-FC94A78AB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810AA-7FA2-4C6B-8457-769F734DF804}" type="datetimeFigureOut">
              <a:rPr lang="en-US"/>
              <a:pPr>
                <a:defRPr/>
              </a:pPr>
              <a:t>9/28/2018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38B27-AD63-4C1E-957B-961C082FF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6" y="-3826390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09162003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F12D8-8F9F-44D8-98AA-BE209CED1B64}" type="datetimeFigureOut">
              <a:rPr lang="en-US"/>
              <a:pPr>
                <a:defRPr/>
              </a:pPr>
              <a:t>9/28/2018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252F6-D778-4DDA-ADD3-F234DBEC3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93850-55A0-4ECA-9AED-6CEAB1D085E8}" type="datetimeFigureOut">
              <a:rPr lang="en-US"/>
              <a:pPr>
                <a:defRPr/>
              </a:pPr>
              <a:t>9/28/2018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81EBA-4FF3-485C-A3EC-C149EB2C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F2B8B-EC20-4ED3-B8BA-B032142B32AB}" type="datetimeFigureOut">
              <a:rPr lang="en-US"/>
              <a:pPr>
                <a:defRPr/>
              </a:pPr>
              <a:t>9/28/2018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5CB0F-1AB8-42E5-9322-CBF8BA54C8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A7DFE-FA0F-428E-B488-3134B9D82465}" type="datetimeFigureOut">
              <a:rPr lang="en-US"/>
              <a:pPr>
                <a:defRPr/>
              </a:pPr>
              <a:t>9/28/2018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7E65F-F666-464C-9812-AA491BFE8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B4FC4-C70D-4733-96B3-2E191C524C6A}" type="datetimeFigureOut">
              <a:rPr lang="en-US"/>
              <a:pPr>
                <a:defRPr/>
              </a:pPr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52212-306E-4DE1-AA1A-A8B7B0D7D9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F29B1-9987-4B45-A2FF-1BEDB2FC1CEE}" type="datetimeFigureOut">
              <a:rPr lang="en-US"/>
              <a:pPr>
                <a:defRPr/>
              </a:pPr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AE809-CF83-406B-834A-FB3DA958D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5112568" cy="936104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50168" y="6232227"/>
            <a:ext cx="2133600" cy="365125"/>
          </a:xfrm>
          <a:prstGeom prst="rect">
            <a:avLst/>
          </a:prstGeom>
        </p:spPr>
        <p:txBody>
          <a:bodyPr/>
          <a:lstStyle/>
          <a:p>
            <a:fld id="{4BDA752E-012B-4701-9959-B32E9F3ADC87}" type="datetime1">
              <a:rPr lang="ru-RU" smtClean="0"/>
              <a:pPr/>
              <a:t>28.09.2018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3222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686872" y="6232227"/>
            <a:ext cx="2133600" cy="365125"/>
          </a:xfrm>
          <a:prstGeom prst="rect">
            <a:avLst/>
          </a:prstGeom>
        </p:spPr>
        <p:txBody>
          <a:bodyPr/>
          <a:lstStyle/>
          <a:p>
            <a:fld id="{2FCF9583-0157-4AB6-B527-9503B16C71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39810392"/>
      </p:ext>
    </p:extLst>
  </p:cSld>
  <p:clrMapOvr>
    <a:masterClrMapping/>
  </p:clrMapOvr>
  <p:hf sldNum="0" hdr="0" dt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bg>
      <p:bgPr>
        <a:solidFill>
          <a:srgbClr val="E93C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2216645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3669175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8028017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47548261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8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81162866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9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10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1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2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12569619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tif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1.tif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41.xml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34.xml"/><Relationship Id="rId19" Type="http://schemas.openxmlformats.org/officeDocument/2006/relationships/image" Target="../media/image1.tiff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4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5" Type="http://schemas.openxmlformats.org/officeDocument/2006/relationships/image" Target="../media/image1.tiff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93C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7795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uk-UA" dirty="0"/>
          </a:p>
        </p:txBody>
      </p:sp>
      <p:sp>
        <p:nvSpPr>
          <p:cNvPr id="11" name="Прямоугольник"/>
          <p:cNvSpPr/>
          <p:nvPr/>
        </p:nvSpPr>
        <p:spPr>
          <a:xfrm rot="5400000">
            <a:off x="4375151" y="-4194867"/>
            <a:ext cx="393701" cy="9144002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 dirty="0"/>
          </a:p>
        </p:txBody>
      </p:sp>
      <p:grpSp>
        <p:nvGrpSpPr>
          <p:cNvPr id="12" name="Группа"/>
          <p:cNvGrpSpPr/>
          <p:nvPr/>
        </p:nvGrpSpPr>
        <p:grpSpPr>
          <a:xfrm>
            <a:off x="3159030" y="0"/>
            <a:ext cx="2825939" cy="895470"/>
            <a:chOff x="0" y="0"/>
            <a:chExt cx="4365625" cy="1037519"/>
          </a:xfrm>
        </p:grpSpPr>
        <p:sp>
          <p:nvSpPr>
            <p:cNvPr id="13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4" name="Изображение" descr="Изображение"/>
            <p:cNvPicPr>
              <a:picLocks noChangeAspect="1"/>
            </p:cNvPicPr>
            <p:nvPr/>
          </p:nvPicPr>
          <p:blipFill>
            <a:blip r:embed="rId2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7" name="Прямоугольник 6"/>
          <p:cNvSpPr/>
          <p:nvPr userDrawn="1"/>
        </p:nvSpPr>
        <p:spPr>
          <a:xfrm>
            <a:off x="6948264" y="5949280"/>
            <a:ext cx="1800200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10390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56" r:id="rId20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8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6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xmlns="" val="79502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93C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7795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uk-UA" dirty="0"/>
          </a:p>
        </p:txBody>
      </p:sp>
      <p:sp>
        <p:nvSpPr>
          <p:cNvPr id="11" name="Прямоугольник"/>
          <p:cNvSpPr/>
          <p:nvPr/>
        </p:nvSpPr>
        <p:spPr>
          <a:xfrm rot="5400000">
            <a:off x="4375151" y="-4194867"/>
            <a:ext cx="393701" cy="9144002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 dirty="0"/>
          </a:p>
        </p:txBody>
      </p:sp>
      <p:grpSp>
        <p:nvGrpSpPr>
          <p:cNvPr id="12" name="Группа"/>
          <p:cNvGrpSpPr/>
          <p:nvPr/>
        </p:nvGrpSpPr>
        <p:grpSpPr>
          <a:xfrm>
            <a:off x="3159030" y="0"/>
            <a:ext cx="2825939" cy="895470"/>
            <a:chOff x="0" y="0"/>
            <a:chExt cx="4365625" cy="1037519"/>
          </a:xfrm>
        </p:grpSpPr>
        <p:sp>
          <p:nvSpPr>
            <p:cNvPr id="13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4" name="Изображение" descr="Изображение"/>
            <p:cNvPicPr>
              <a:picLocks noChangeAspect="1"/>
            </p:cNvPicPr>
            <p:nvPr/>
          </p:nvPicPr>
          <p:blipFill>
            <a:blip r:embed="rId19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7" name="Прямоугольник 6"/>
          <p:cNvSpPr/>
          <p:nvPr userDrawn="1"/>
        </p:nvSpPr>
        <p:spPr>
          <a:xfrm>
            <a:off x="6948264" y="5949280"/>
            <a:ext cx="1800200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31148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  <p:sldLayoutId id="2147483700" r:id="rId1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8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5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xmlns="" val="109543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 t="-2000" b="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2C5924-FC1C-47B5-B989-6FB126623FF4}" type="datetimeFigureOut">
              <a:rPr lang="en-US"/>
              <a:pPr>
                <a:defRPr/>
              </a:pPr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60042F-6284-4059-9A6C-7C82DCB38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948264" y="5949280"/>
            <a:ext cx="1800200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6948264" y="5949280"/>
            <a:ext cx="1800200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6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6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6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6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/>
        </p:nvSpPr>
        <p:spPr>
          <a:xfrm>
            <a:off x="1000100" y="1928802"/>
            <a:ext cx="6929486" cy="12144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solidFill>
                  <a:schemeClr val="tx1"/>
                </a:solidFill>
              </a:rPr>
              <a:t>Танков</a:t>
            </a:r>
            <a:r>
              <a:rPr lang="uk-UA" sz="3600" dirty="0" smtClean="0">
                <a:solidFill>
                  <a:schemeClr val="tx1"/>
                </a:solidFill>
              </a:rPr>
              <a:t>и</a:t>
            </a:r>
            <a:r>
              <a:rPr lang="ru-RU" sz="3600" dirty="0" err="1" smtClean="0">
                <a:solidFill>
                  <a:schemeClr val="tx1"/>
                </a:solidFill>
              </a:rPr>
              <a:t>й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бій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900" dirty="0" err="1" smtClean="0">
                <a:solidFill>
                  <a:schemeClr val="tx1"/>
                </a:solidFill>
              </a:rPr>
              <a:t>р</a:t>
            </a:r>
            <a:r>
              <a:rPr lang="ru-RU" sz="3900" dirty="0" smtClean="0">
                <a:solidFill>
                  <a:schemeClr val="tx1"/>
                </a:solidFill>
              </a:rPr>
              <a:t>/у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1:48 </a:t>
            </a:r>
            <a:r>
              <a:rPr lang="en-US" sz="3600" dirty="0" err="1" smtClean="0">
                <a:solidFill>
                  <a:schemeClr val="tx1"/>
                </a:solidFill>
              </a:rPr>
              <a:t>HuanQi</a:t>
            </a:r>
            <a:r>
              <a:rPr lang="en-US" sz="3600" dirty="0" smtClean="0">
                <a:solidFill>
                  <a:schemeClr val="tx1"/>
                </a:solidFill>
              </a:rPr>
              <a:t> 552 Leopard 2</a:t>
            </a:r>
            <a:r>
              <a:rPr lang="ru-RU" sz="4000" dirty="0" smtClean="0">
                <a:solidFill>
                  <a:schemeClr val="tx1"/>
                </a:solidFill>
              </a:rPr>
              <a:t/>
            </a:r>
            <a:br>
              <a:rPr lang="ru-RU" sz="4000" dirty="0" smtClean="0">
                <a:solidFill>
                  <a:schemeClr val="tx1"/>
                </a:solidFill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14" name="Picture 2" descr="D:\прайс 26.01.17\HQ-552_02-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3090061"/>
            <a:ext cx="6768752" cy="35536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7027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err="1" smtClean="0"/>
              <a:t>Зміст</a:t>
            </a:r>
            <a:endParaRPr lang="ru-RU" sz="3600" dirty="0"/>
          </a:p>
        </p:txBody>
      </p:sp>
      <p:sp>
        <p:nvSpPr>
          <p:cNvPr id="7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3528" y="6165304"/>
            <a:ext cx="8208912" cy="365125"/>
          </a:xfrm>
        </p:spPr>
        <p:txBody>
          <a:bodyPr/>
          <a:lstStyle/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https://distributions.com.ua/brands/huan_qi</a:t>
            </a:r>
            <a:endParaRPr lang="ru-RU" sz="2000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53752613"/>
              </p:ext>
            </p:extLst>
          </p:nvPr>
        </p:nvGraphicFramePr>
        <p:xfrm>
          <a:off x="323528" y="2199798"/>
          <a:ext cx="8280919" cy="2165306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890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5676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41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81130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Ключові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особливості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товарної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групи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Стор</a:t>
                      </a:r>
                      <a:r>
                        <a:rPr lang="ru-RU" dirty="0" smtClean="0"/>
                        <a:t>.  2-5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1130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Оновлення модельного ряду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Стор</a:t>
                      </a:r>
                      <a:r>
                        <a:rPr lang="ru-RU" dirty="0" smtClean="0"/>
                        <a:t>. 6-7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03046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Асортимент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порівняння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моделей за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ключовими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критеріями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Стор</a:t>
                      </a:r>
                      <a:r>
                        <a:rPr lang="ru-RU" dirty="0" smtClean="0"/>
                        <a:t>. 8-9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56034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0"/>
            <a:ext cx="5328592" cy="1008112"/>
          </a:xfrm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err="1" smtClean="0"/>
              <a:t>Ключові</a:t>
            </a:r>
            <a:r>
              <a:rPr lang="ru-RU" sz="3600" dirty="0" smtClean="0"/>
              <a:t> </a:t>
            </a:r>
            <a:r>
              <a:rPr lang="ru-RU" sz="3600" dirty="0" err="1"/>
              <a:t>відмінні</a:t>
            </a:r>
            <a:r>
              <a:rPr lang="ru-RU" sz="3600" dirty="0"/>
              <a:t> </a:t>
            </a:r>
            <a:r>
              <a:rPr lang="ru-RU" sz="3600" dirty="0" err="1"/>
              <a:t>риси</a:t>
            </a:r>
            <a:r>
              <a:rPr lang="ru-RU" sz="3600" dirty="0"/>
              <a:t> </a:t>
            </a:r>
            <a:r>
              <a:rPr lang="ru-RU" sz="3600" dirty="0" err="1"/>
              <a:t>товарної</a:t>
            </a:r>
            <a:r>
              <a:rPr lang="ru-RU" sz="3600" dirty="0"/>
              <a:t> </a:t>
            </a:r>
            <a:r>
              <a:rPr lang="ru-RU" sz="3600" dirty="0" err="1"/>
              <a:t>лінійки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340768"/>
            <a:ext cx="3456384" cy="43204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2060848"/>
            <a:ext cx="2304000" cy="9360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Два танка</a:t>
            </a:r>
          </a:p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у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комплекті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43808" y="1988840"/>
            <a:ext cx="5760640" cy="10080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843808" y="3141080"/>
            <a:ext cx="5688632" cy="10080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- </a:t>
            </a:r>
            <a:r>
              <a:rPr lang="ru-RU" sz="1600" dirty="0" err="1" smtClean="0">
                <a:solidFill>
                  <a:schemeClr val="tx1"/>
                </a:solidFill>
              </a:rPr>
              <a:t>Інфрачервоні</a:t>
            </a:r>
            <a:r>
              <a:rPr lang="ru-RU" sz="1600" dirty="0" smtClean="0">
                <a:solidFill>
                  <a:schemeClr val="tx1"/>
                </a:solidFill>
              </a:rPr>
              <a:t> пушки та датчики для </a:t>
            </a:r>
            <a:r>
              <a:rPr lang="ru-RU" sz="1600" dirty="0" err="1" smtClean="0">
                <a:solidFill>
                  <a:schemeClr val="tx1"/>
                </a:solidFill>
              </a:rPr>
              <a:t>ведення</a:t>
            </a:r>
            <a:r>
              <a:rPr lang="ru-RU" sz="1600" dirty="0" smtClean="0">
                <a:solidFill>
                  <a:schemeClr val="tx1"/>
                </a:solidFill>
              </a:rPr>
              <a:t> бою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-  Можно </a:t>
            </a:r>
            <a:r>
              <a:rPr lang="ru-RU" sz="1600" dirty="0" err="1" smtClean="0">
                <a:solidFill>
                  <a:schemeClr val="tx1"/>
                </a:solidFill>
              </a:rPr>
              <a:t>влаштовувати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бої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між</a:t>
            </a:r>
            <a:r>
              <a:rPr lang="ru-RU" sz="1600" dirty="0" smtClean="0">
                <a:solidFill>
                  <a:schemeClr val="tx1"/>
                </a:solidFill>
              </a:rPr>
              <a:t> танками, не </a:t>
            </a:r>
            <a:r>
              <a:rPr lang="ru-RU" sz="1600" dirty="0" err="1" smtClean="0">
                <a:solidFill>
                  <a:schemeClr val="tx1"/>
                </a:solidFill>
              </a:rPr>
              <a:t>гублячи</a:t>
            </a:r>
            <a:r>
              <a:rPr lang="ru-RU" sz="1600" dirty="0" smtClean="0">
                <a:solidFill>
                  <a:schemeClr val="tx1"/>
                </a:solidFill>
              </a:rPr>
              <a:t> пульки та  без </a:t>
            </a:r>
            <a:r>
              <a:rPr lang="ru-RU" sz="1600" dirty="0" err="1" smtClean="0">
                <a:solidFill>
                  <a:schemeClr val="tx1"/>
                </a:solidFill>
              </a:rPr>
              <a:t>небезпеки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травмувати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танкістов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під</a:t>
            </a:r>
            <a:r>
              <a:rPr lang="ru-RU" sz="1600" dirty="0" smtClean="0">
                <a:solidFill>
                  <a:schemeClr val="tx1"/>
                </a:solidFill>
              </a:rPr>
              <a:t> час бою</a:t>
            </a:r>
          </a:p>
          <a:p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843808" y="4221088"/>
            <a:ext cx="5760640" cy="115212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- Танки </a:t>
            </a:r>
            <a:r>
              <a:rPr lang="ru-RU" sz="1600" dirty="0" err="1" smtClean="0">
                <a:solidFill>
                  <a:schemeClr val="tx1"/>
                </a:solidFill>
              </a:rPr>
              <a:t>оздоблені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індикацією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попадання</a:t>
            </a:r>
            <a:r>
              <a:rPr lang="ru-RU" sz="1600" dirty="0" smtClean="0">
                <a:solidFill>
                  <a:schemeClr val="tx1"/>
                </a:solidFill>
              </a:rPr>
              <a:t> – «</a:t>
            </a:r>
            <a:r>
              <a:rPr lang="ru-RU" sz="1600" dirty="0" err="1" smtClean="0">
                <a:solidFill>
                  <a:schemeClr val="tx1"/>
                </a:solidFill>
              </a:rPr>
              <a:t>життів</a:t>
            </a:r>
            <a:r>
              <a:rPr lang="ru-RU" sz="1600" dirty="0" smtClean="0">
                <a:solidFill>
                  <a:schemeClr val="tx1"/>
                </a:solidFill>
              </a:rPr>
              <a:t>» та </a:t>
            </a:r>
            <a:r>
              <a:rPr lang="ru-RU" sz="1600" dirty="0" err="1" smtClean="0">
                <a:solidFill>
                  <a:schemeClr val="tx1"/>
                </a:solidFill>
              </a:rPr>
              <a:t>лазерним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прицілом</a:t>
            </a: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- Можно не </a:t>
            </a:r>
            <a:r>
              <a:rPr lang="ru-RU" sz="1600" dirty="0" err="1" smtClean="0">
                <a:solidFill>
                  <a:schemeClr val="tx1"/>
                </a:solidFill>
              </a:rPr>
              <a:t>рахувати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попадання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</a:rPr>
              <a:t>це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робить</a:t>
            </a:r>
            <a:r>
              <a:rPr lang="ru-RU" sz="1600" dirty="0" smtClean="0">
                <a:solidFill>
                  <a:schemeClr val="tx1"/>
                </a:solidFill>
              </a:rPr>
              <a:t> танк. </a:t>
            </a:r>
            <a:r>
              <a:rPr lang="ru-RU" sz="1600" dirty="0" err="1" smtClean="0">
                <a:solidFill>
                  <a:schemeClr val="tx1"/>
                </a:solidFill>
              </a:rPr>
              <a:t>Наявність</a:t>
            </a:r>
            <a:r>
              <a:rPr lang="ru-RU" sz="1600" dirty="0" smtClean="0">
                <a:solidFill>
                  <a:schemeClr val="tx1"/>
                </a:solidFill>
              </a:rPr>
              <a:t> «</a:t>
            </a:r>
            <a:r>
              <a:rPr lang="ru-RU" sz="1600" dirty="0" err="1" smtClean="0">
                <a:solidFill>
                  <a:schemeClr val="tx1"/>
                </a:solidFill>
              </a:rPr>
              <a:t>життів</a:t>
            </a:r>
            <a:r>
              <a:rPr lang="ru-RU" sz="1600" dirty="0" smtClean="0">
                <a:solidFill>
                  <a:schemeClr val="tx1"/>
                </a:solidFill>
              </a:rPr>
              <a:t>» </a:t>
            </a:r>
            <a:r>
              <a:rPr lang="ru-RU" sz="1600" dirty="0" err="1" smtClean="0">
                <a:solidFill>
                  <a:schemeClr val="tx1"/>
                </a:solidFill>
              </a:rPr>
              <a:t>робить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гру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захопливою</a:t>
            </a:r>
            <a:r>
              <a:rPr lang="ru-RU" sz="1600" dirty="0" smtClean="0">
                <a:solidFill>
                  <a:schemeClr val="tx1"/>
                </a:solidFill>
              </a:rPr>
              <a:t> та </a:t>
            </a:r>
            <a:r>
              <a:rPr lang="ru-RU" sz="1600" dirty="0" err="1" smtClean="0">
                <a:solidFill>
                  <a:schemeClr val="tx1"/>
                </a:solidFill>
              </a:rPr>
              <a:t>цікавою</a:t>
            </a:r>
            <a:endParaRPr lang="ru-RU" sz="1600" dirty="0" smtClean="0">
              <a:solidFill>
                <a:schemeClr val="tx1"/>
              </a:solidFill>
            </a:endParaRPr>
          </a:p>
          <a:p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843808" y="5445224"/>
            <a:ext cx="5760640" cy="10080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- Танки </a:t>
            </a:r>
            <a:r>
              <a:rPr lang="ru-RU" sz="1600" dirty="0" err="1" smtClean="0">
                <a:solidFill>
                  <a:schemeClr val="tx1"/>
                </a:solidFill>
              </a:rPr>
              <a:t>працюють</a:t>
            </a:r>
            <a:r>
              <a:rPr lang="ru-RU" sz="1600" dirty="0" smtClean="0">
                <a:solidFill>
                  <a:schemeClr val="tx1"/>
                </a:solidFill>
              </a:rPr>
              <a:t> на </a:t>
            </a:r>
            <a:r>
              <a:rPr lang="uk-UA" sz="1600" dirty="0" smtClean="0">
                <a:solidFill>
                  <a:schemeClr val="tx1"/>
                </a:solidFill>
              </a:rPr>
              <a:t>перешкодостійкій частоті 2,4 ГГЦ</a:t>
            </a: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- </a:t>
            </a:r>
            <a:r>
              <a:rPr lang="ru-RU" sz="1600" dirty="0" err="1" smtClean="0">
                <a:solidFill>
                  <a:schemeClr val="tx1"/>
                </a:solidFill>
              </a:rPr>
              <a:t>Це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дає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можливість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управляти</a:t>
            </a:r>
            <a:r>
              <a:rPr lang="ru-RU" sz="1600" dirty="0" smtClean="0">
                <a:solidFill>
                  <a:schemeClr val="tx1"/>
                </a:solidFill>
              </a:rPr>
              <a:t> танками на </a:t>
            </a:r>
            <a:r>
              <a:rPr lang="ru-RU" sz="1600" dirty="0" err="1" smtClean="0">
                <a:solidFill>
                  <a:schemeClr val="tx1"/>
                </a:solidFill>
              </a:rPr>
              <a:t>віддаленій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відстані</a:t>
            </a:r>
            <a:r>
              <a:rPr lang="ru-RU" sz="1600" dirty="0" smtClean="0">
                <a:solidFill>
                  <a:schemeClr val="tx1"/>
                </a:solidFill>
              </a:rPr>
              <a:t>.  Можно </a:t>
            </a:r>
            <a:r>
              <a:rPr lang="ru-RU" sz="1600" dirty="0" err="1" smtClean="0">
                <a:solidFill>
                  <a:schemeClr val="tx1"/>
                </a:solidFill>
              </a:rPr>
              <a:t>керувати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декількома</a:t>
            </a:r>
            <a:r>
              <a:rPr lang="ru-RU" sz="1600" dirty="0" smtClean="0">
                <a:solidFill>
                  <a:schemeClr val="tx1"/>
                </a:solidFill>
              </a:rPr>
              <a:t> танкам </a:t>
            </a:r>
            <a:r>
              <a:rPr lang="ru-RU" sz="1600" dirty="0" err="1" smtClean="0">
                <a:solidFill>
                  <a:schemeClr val="tx1"/>
                </a:solidFill>
              </a:rPr>
              <a:t>одночасно</a:t>
            </a:r>
            <a:r>
              <a:rPr lang="ru-RU" sz="1600" dirty="0" smtClean="0">
                <a:solidFill>
                  <a:schemeClr val="tx1"/>
                </a:solidFill>
              </a:rPr>
              <a:t> (до 10) не </a:t>
            </a:r>
            <a:r>
              <a:rPr lang="ru-RU" sz="1600" dirty="0" err="1" smtClean="0">
                <a:solidFill>
                  <a:schemeClr val="tx1"/>
                </a:solidFill>
              </a:rPr>
              <a:t>хвилючись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</a:rPr>
              <a:t>що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частоти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перетнуться</a:t>
            </a:r>
            <a:endParaRPr lang="ru-RU" sz="1600" dirty="0" smtClean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5536" y="2168944"/>
            <a:ext cx="756000" cy="75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23528" y="3213080"/>
            <a:ext cx="2304000" cy="9360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Інфрачервона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пушка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95536" y="3321176"/>
            <a:ext cx="756000" cy="75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23528" y="4365208"/>
            <a:ext cx="2304000" cy="9360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Індикація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algn="r"/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попадання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95536" y="4473304"/>
            <a:ext cx="756000" cy="75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3528" y="5445224"/>
            <a:ext cx="2304000" cy="9360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err="1" smtClean="0">
                <a:solidFill>
                  <a:schemeClr val="tx1"/>
                </a:solidFill>
              </a:rPr>
              <a:t>Управління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2,4 ГГц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95536" y="5553320"/>
            <a:ext cx="756000" cy="75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915816" y="2060848"/>
            <a:ext cx="5807468" cy="1008113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- </a:t>
            </a:r>
            <a:r>
              <a:rPr lang="ru-RU" sz="1600" dirty="0" err="1" smtClean="0">
                <a:solidFill>
                  <a:schemeClr val="tx1"/>
                </a:solidFill>
              </a:rPr>
              <a:t>Наявність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двох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радіокерованих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танків</a:t>
            </a:r>
            <a:r>
              <a:rPr lang="ru-RU" sz="1600" dirty="0" smtClean="0">
                <a:solidFill>
                  <a:schemeClr val="tx1"/>
                </a:solidFill>
              </a:rPr>
              <a:t> у </a:t>
            </a:r>
            <a:r>
              <a:rPr lang="ru-RU" sz="1600" dirty="0" err="1" smtClean="0">
                <a:solidFill>
                  <a:schemeClr val="tx1"/>
                </a:solidFill>
              </a:rPr>
              <a:t>комплекті</a:t>
            </a: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- Таким чином, при </a:t>
            </a:r>
            <a:r>
              <a:rPr lang="ru-RU" sz="1600" dirty="0" err="1" smtClean="0">
                <a:solidFill>
                  <a:schemeClr val="tx1"/>
                </a:solidFill>
              </a:rPr>
              <a:t>придбанні</a:t>
            </a:r>
            <a:r>
              <a:rPr lang="ru-RU" sz="1600" dirty="0" smtClean="0">
                <a:solidFill>
                  <a:schemeClr val="tx1"/>
                </a:solidFill>
              </a:rPr>
              <a:t> одного комплекту </a:t>
            </a:r>
            <a:r>
              <a:rPr lang="ru-RU" sz="1600" dirty="0" err="1" smtClean="0">
                <a:solidFill>
                  <a:schemeClr val="tx1"/>
                </a:solidFill>
              </a:rPr>
              <a:t>Ви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маєте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дві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іграшки</a:t>
            </a:r>
            <a:r>
              <a:rPr lang="ru-RU" sz="1600" dirty="0" smtClean="0">
                <a:solidFill>
                  <a:schemeClr val="tx1"/>
                </a:solidFill>
              </a:rPr>
              <a:t> та можете </a:t>
            </a:r>
            <a:r>
              <a:rPr lang="ru-RU" sz="1600" dirty="0" err="1" smtClean="0">
                <a:solidFill>
                  <a:schemeClr val="tx1"/>
                </a:solidFill>
              </a:rPr>
              <a:t>догодити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двом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дітям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одночасно</a:t>
            </a:r>
            <a:endParaRPr lang="ru-RU" sz="1600" dirty="0" smtClean="0">
              <a:solidFill>
                <a:schemeClr val="tx1"/>
              </a:solidFill>
            </a:endParaRPr>
          </a:p>
        </p:txBody>
      </p:sp>
      <p:pic>
        <p:nvPicPr>
          <p:cNvPr id="18" name="Picture 2" descr="D:\прайс 26.01.17\HQ-552_03-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529" y="2132857"/>
            <a:ext cx="990110" cy="792087"/>
          </a:xfrm>
          <a:prstGeom prst="rect">
            <a:avLst/>
          </a:prstGeom>
          <a:noFill/>
        </p:spPr>
      </p:pic>
      <p:pic>
        <p:nvPicPr>
          <p:cNvPr id="19" name="Picture 5" descr="D:\прайс 26.01.17\HQ-552_02-lar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284984"/>
            <a:ext cx="864096" cy="801971"/>
          </a:xfrm>
          <a:prstGeom prst="rect">
            <a:avLst/>
          </a:prstGeom>
          <a:noFill/>
        </p:spPr>
      </p:pic>
      <p:pic>
        <p:nvPicPr>
          <p:cNvPr id="20" name="Picture 6" descr="D:\прайс 26.01.17\HQ-552_03-larg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4437112"/>
            <a:ext cx="936103" cy="792088"/>
          </a:xfrm>
          <a:prstGeom prst="rect">
            <a:avLst/>
          </a:prstGeom>
          <a:noFill/>
        </p:spPr>
      </p:pic>
      <p:pic>
        <p:nvPicPr>
          <p:cNvPr id="21" name="Picture 3" descr="D:\прайс 26.01.17\HQ-552_01-larg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5517232"/>
            <a:ext cx="1008112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4226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85728"/>
            <a:ext cx="5328592" cy="980728"/>
          </a:xfrm>
        </p:spPr>
        <p:txBody>
          <a:bodyPr>
            <a:noAutofit/>
          </a:bodyPr>
          <a:lstStyle/>
          <a:p>
            <a:r>
              <a:rPr lang="ru-RU" sz="3600" dirty="0" err="1" smtClean="0"/>
              <a:t>Ключові</a:t>
            </a:r>
            <a:r>
              <a:rPr lang="ru-RU" sz="3600" dirty="0" smtClean="0"/>
              <a:t> </a:t>
            </a:r>
            <a:r>
              <a:rPr lang="ru-RU" sz="3600" dirty="0" err="1"/>
              <a:t>відмінні</a:t>
            </a:r>
            <a:r>
              <a:rPr lang="ru-RU" sz="3600" dirty="0"/>
              <a:t> </a:t>
            </a:r>
            <a:r>
              <a:rPr lang="ru-RU" sz="3600" dirty="0" err="1"/>
              <a:t>риси</a:t>
            </a:r>
            <a:r>
              <a:rPr lang="ru-RU" sz="3600" dirty="0"/>
              <a:t> </a:t>
            </a:r>
            <a:r>
              <a:rPr lang="ru-RU" sz="3600" dirty="0" err="1"/>
              <a:t>товарної</a:t>
            </a:r>
            <a:r>
              <a:rPr lang="ru-RU" sz="3600" dirty="0"/>
              <a:t> </a:t>
            </a:r>
            <a:r>
              <a:rPr lang="ru-RU" sz="3600" dirty="0" err="1"/>
              <a:t>лінійки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408352"/>
            <a:ext cx="3456384" cy="43204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2060848"/>
            <a:ext cx="2304000" cy="93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Дискретне</a:t>
            </a:r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керування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43808" y="1988840"/>
            <a:ext cx="5832648" cy="1224136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-У </a:t>
            </a:r>
            <a:r>
              <a:rPr lang="ru-RU" sz="1600" dirty="0" err="1" smtClean="0">
                <a:solidFill>
                  <a:schemeClr val="tx1"/>
                </a:solidFill>
              </a:rPr>
              <a:t>танків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просте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дискретне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керування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</a:rPr>
              <a:t>тобто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швидкість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завжди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однаковая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</a:rPr>
              <a:t>близько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uk-UA" sz="1600" dirty="0" smtClean="0">
                <a:solidFill>
                  <a:schemeClr val="tx1"/>
                </a:solidFill>
              </a:rPr>
              <a:t>3 км/</a:t>
            </a:r>
            <a:r>
              <a:rPr lang="uk-UA" sz="1600" dirty="0" err="1" smtClean="0">
                <a:solidFill>
                  <a:schemeClr val="tx1"/>
                </a:solidFill>
              </a:rPr>
              <a:t>год</a:t>
            </a: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- </a:t>
            </a:r>
            <a:r>
              <a:rPr lang="ru-RU" sz="1600" dirty="0" err="1" smtClean="0">
                <a:solidFill>
                  <a:schemeClr val="tx1"/>
                </a:solidFill>
              </a:rPr>
              <a:t>Що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надає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можливість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дитині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безпечно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керувати</a:t>
            </a:r>
            <a:r>
              <a:rPr lang="ru-RU" sz="1600" dirty="0" smtClean="0">
                <a:solidFill>
                  <a:schemeClr val="tx1"/>
                </a:solidFill>
              </a:rPr>
              <a:t> танком</a:t>
            </a:r>
          </a:p>
          <a:p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5536" y="2168944"/>
            <a:ext cx="756000" cy="75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23528" y="3213080"/>
            <a:ext cx="2304000" cy="93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uk-UA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Вбудований</a:t>
            </a:r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аккумулятор  </a:t>
            </a:r>
          </a:p>
          <a:p>
            <a:pPr algn="r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Li-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Pol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95536" y="3321176"/>
            <a:ext cx="756000" cy="75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23528" y="4365208"/>
            <a:ext cx="2304000" cy="93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Гусеничный</a:t>
            </a:r>
          </a:p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привід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95536" y="4473304"/>
            <a:ext cx="756000" cy="75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3528" y="5445224"/>
            <a:ext cx="2304000" cy="93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Звукові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algn="r"/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ефекти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95536" y="5553320"/>
            <a:ext cx="756000" cy="75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43808" y="3222995"/>
            <a:ext cx="5760640" cy="10080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- </a:t>
            </a:r>
            <a:r>
              <a:rPr lang="ru-RU" sz="1600" dirty="0" err="1" smtClean="0">
                <a:solidFill>
                  <a:schemeClr val="tx1"/>
                </a:solidFill>
              </a:rPr>
              <a:t>Наявність</a:t>
            </a:r>
            <a:r>
              <a:rPr lang="ru-RU" sz="1600" dirty="0" smtClean="0">
                <a:solidFill>
                  <a:schemeClr val="tx1"/>
                </a:solidFill>
              </a:rPr>
              <a:t>  </a:t>
            </a:r>
            <a:r>
              <a:rPr lang="uk-UA" sz="1600" dirty="0" smtClean="0">
                <a:solidFill>
                  <a:schemeClr val="tx1"/>
                </a:solidFill>
              </a:rPr>
              <a:t>вбудованого </a:t>
            </a:r>
            <a:r>
              <a:rPr lang="en-US" sz="1600" dirty="0" smtClean="0">
                <a:solidFill>
                  <a:schemeClr val="tx1"/>
                </a:solidFill>
              </a:rPr>
              <a:t>Li-</a:t>
            </a:r>
            <a:r>
              <a:rPr lang="en-US" sz="1600" dirty="0" err="1" smtClean="0">
                <a:solidFill>
                  <a:schemeClr val="tx1"/>
                </a:solidFill>
              </a:rPr>
              <a:t>Pol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акумулятора</a:t>
            </a: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 -</a:t>
            </a:r>
            <a:r>
              <a:rPr lang="ru-RU" sz="1600" dirty="0" err="1" smtClean="0">
                <a:solidFill>
                  <a:schemeClr val="tx1"/>
                </a:solidFill>
              </a:rPr>
              <a:t>Немає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необхідності</a:t>
            </a:r>
            <a:r>
              <a:rPr lang="ru-RU" sz="1600" dirty="0" smtClean="0">
                <a:solidFill>
                  <a:schemeClr val="tx1"/>
                </a:solidFill>
              </a:rPr>
              <a:t>  в </a:t>
            </a:r>
            <a:r>
              <a:rPr lang="ru-RU" sz="1600" dirty="0" err="1" smtClean="0">
                <a:solidFill>
                  <a:schemeClr val="tx1"/>
                </a:solidFill>
              </a:rPr>
              <a:t>окремому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придбанні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батарейок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або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акумулятора</a:t>
            </a: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- </a:t>
            </a:r>
            <a:r>
              <a:rPr lang="ru-RU" sz="1600" dirty="0" err="1" smtClean="0">
                <a:solidFill>
                  <a:schemeClr val="tx1"/>
                </a:solidFill>
              </a:rPr>
              <a:t>Швидка</a:t>
            </a:r>
            <a:r>
              <a:rPr lang="ru-RU" sz="1600" dirty="0" smtClean="0">
                <a:solidFill>
                  <a:schemeClr val="tx1"/>
                </a:solidFill>
              </a:rPr>
              <a:t> зарядка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843808" y="4347304"/>
            <a:ext cx="6048672" cy="109792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843808" y="5445224"/>
            <a:ext cx="5976664" cy="115212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- Рух </a:t>
            </a:r>
            <a:r>
              <a:rPr lang="ru-RU" sz="1600" dirty="0" err="1" smtClean="0">
                <a:solidFill>
                  <a:schemeClr val="tx1"/>
                </a:solidFill>
              </a:rPr>
              <a:t>танків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</a:rPr>
              <a:t>оберти</a:t>
            </a:r>
            <a:r>
              <a:rPr lang="ru-RU" sz="1600" dirty="0" smtClean="0">
                <a:solidFill>
                  <a:schemeClr val="tx1"/>
                </a:solidFill>
              </a:rPr>
              <a:t> веж та </a:t>
            </a:r>
            <a:r>
              <a:rPr lang="ru-RU" sz="1600" dirty="0" err="1" smtClean="0">
                <a:solidFill>
                  <a:schemeClr val="tx1"/>
                </a:solidFill>
              </a:rPr>
              <a:t>постріли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супроводжуються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звуковими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эфектами</a:t>
            </a: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- Модель </a:t>
            </a:r>
            <a:r>
              <a:rPr lang="ru-RU" sz="1600" dirty="0" err="1" smtClean="0">
                <a:solidFill>
                  <a:schemeClr val="tx1"/>
                </a:solidFill>
              </a:rPr>
              <a:t>выглядає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ще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більш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реалістичною</a:t>
            </a:r>
            <a:r>
              <a:rPr lang="ru-RU" sz="1600" dirty="0" smtClean="0">
                <a:solidFill>
                  <a:schemeClr val="tx1"/>
                </a:solidFill>
              </a:rPr>
              <a:t>, по звуках танка – </a:t>
            </a:r>
            <a:r>
              <a:rPr lang="ru-RU" sz="1600" dirty="0" err="1" smtClean="0">
                <a:solidFill>
                  <a:schemeClr val="tx1"/>
                </a:solidFill>
              </a:rPr>
              <a:t>завжди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зможете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визначити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</a:rPr>
              <a:t>чи</a:t>
            </a:r>
            <a:r>
              <a:rPr lang="ru-RU" sz="1600" dirty="0" smtClean="0">
                <a:solidFill>
                  <a:schemeClr val="tx1"/>
                </a:solidFill>
              </a:rPr>
              <a:t> попав </a:t>
            </a:r>
            <a:r>
              <a:rPr lang="ru-RU" sz="1600" dirty="0" err="1" smtClean="0">
                <a:solidFill>
                  <a:schemeClr val="tx1"/>
                </a:solidFill>
              </a:rPr>
              <a:t>суперник</a:t>
            </a:r>
            <a:r>
              <a:rPr lang="ru-RU" sz="1600" dirty="0" smtClean="0">
                <a:solidFill>
                  <a:schemeClr val="tx1"/>
                </a:solidFill>
              </a:rPr>
              <a:t> у Ваш танк</a:t>
            </a:r>
          </a:p>
          <a:p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9" name="Picture 3" descr="D:\прайс 26.01.17\HQ-552_01-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132856"/>
            <a:ext cx="1080120" cy="792088"/>
          </a:xfrm>
          <a:prstGeom prst="rect">
            <a:avLst/>
          </a:prstGeom>
          <a:noFill/>
        </p:spPr>
      </p:pic>
      <p:pic>
        <p:nvPicPr>
          <p:cNvPr id="20" name="Picture 6" descr="https://distributions.com.ua/pictures/59317ae505f1242d6b0006b5/HQ-552_02-large.jpg?149641494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284984"/>
            <a:ext cx="1008112" cy="792088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2843808" y="4293096"/>
            <a:ext cx="60486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- </a:t>
            </a:r>
            <a:r>
              <a:rPr lang="ru-RU" sz="1600" dirty="0" err="1" smtClean="0"/>
              <a:t>Танковий</a:t>
            </a:r>
            <a:r>
              <a:rPr lang="ru-RU" sz="1600" dirty="0" smtClean="0"/>
              <a:t> </a:t>
            </a:r>
            <a:r>
              <a:rPr lang="ru-RU" sz="1600" dirty="0" err="1" smtClean="0"/>
              <a:t>бій</a:t>
            </a:r>
            <a:r>
              <a:rPr lang="ru-RU" sz="1600" dirty="0" smtClean="0"/>
              <a:t> </a:t>
            </a:r>
            <a:r>
              <a:rPr lang="ru-RU" sz="1600" dirty="0" err="1" smtClean="0"/>
              <a:t>оздоблений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повноцінним</a:t>
            </a:r>
            <a:r>
              <a:rPr lang="ru-RU" sz="1600" dirty="0" smtClean="0"/>
              <a:t> </a:t>
            </a:r>
            <a:r>
              <a:rPr lang="ru-RU" sz="1600" dirty="0" err="1" smtClean="0"/>
              <a:t>гусеничним</a:t>
            </a:r>
            <a:r>
              <a:rPr lang="ru-RU" sz="1600" dirty="0" smtClean="0"/>
              <a:t> приводом.</a:t>
            </a:r>
          </a:p>
          <a:p>
            <a:r>
              <a:rPr lang="ru-RU" sz="1600" dirty="0" smtClean="0"/>
              <a:t>- </a:t>
            </a:r>
            <a:r>
              <a:rPr lang="ru-RU" sz="1600" dirty="0" err="1" smtClean="0"/>
              <a:t>Який</a:t>
            </a:r>
            <a:r>
              <a:rPr lang="ru-RU" sz="1600" dirty="0" smtClean="0"/>
              <a:t> </a:t>
            </a:r>
            <a:r>
              <a:rPr lang="ru-RU" sz="1600" dirty="0" err="1" smtClean="0"/>
              <a:t>дозволяє</a:t>
            </a:r>
            <a:r>
              <a:rPr lang="ru-RU" sz="1600" dirty="0" smtClean="0"/>
              <a:t> </a:t>
            </a:r>
            <a:r>
              <a:rPr lang="ru-RU" sz="1600" dirty="0" err="1" smtClean="0"/>
              <a:t>разгортатися</a:t>
            </a:r>
            <a:r>
              <a:rPr lang="ru-RU" sz="1600" dirty="0" smtClean="0"/>
              <a:t> на </a:t>
            </a:r>
            <a:r>
              <a:rPr lang="ru-RU" sz="1600" dirty="0" err="1" smtClean="0"/>
              <a:t>місці</a:t>
            </a:r>
            <a:r>
              <a:rPr lang="ru-RU" sz="1600" dirty="0" smtClean="0"/>
              <a:t>, як </a:t>
            </a:r>
            <a:r>
              <a:rPr lang="ru-RU" sz="1600" dirty="0" err="1" smtClean="0"/>
              <a:t>справжній</a:t>
            </a:r>
            <a:r>
              <a:rPr lang="ru-RU" sz="1600" dirty="0" smtClean="0"/>
              <a:t> танк, </a:t>
            </a:r>
            <a:r>
              <a:rPr lang="ru-RU" sz="1600" dirty="0" err="1" smtClean="0"/>
              <a:t>їздити</a:t>
            </a:r>
            <a:r>
              <a:rPr lang="ru-RU" sz="1600" dirty="0" smtClean="0"/>
              <a:t> по </a:t>
            </a:r>
            <a:r>
              <a:rPr lang="ru-RU" sz="1600" dirty="0" err="1" smtClean="0"/>
              <a:t>бездоріжжю</a:t>
            </a:r>
            <a:r>
              <a:rPr lang="ru-RU" sz="1600" dirty="0" smtClean="0"/>
              <a:t>, </a:t>
            </a:r>
            <a:r>
              <a:rPr lang="uk-UA" sz="1600" dirty="0" smtClean="0"/>
              <a:t>долати перешкоди та розвивати досить високу швидкість</a:t>
            </a:r>
            <a:endParaRPr lang="ru-RU" sz="1600" dirty="0"/>
          </a:p>
        </p:txBody>
      </p:sp>
      <p:pic>
        <p:nvPicPr>
          <p:cNvPr id="22" name="Picture 4" descr="D:\прайс 26.01.17\HQ-552_02-larg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4437112"/>
            <a:ext cx="1008112" cy="792088"/>
          </a:xfrm>
          <a:prstGeom prst="rect">
            <a:avLst/>
          </a:prstGeom>
          <a:noFill/>
        </p:spPr>
      </p:pic>
      <p:pic>
        <p:nvPicPr>
          <p:cNvPr id="25" name="Picture 2" descr="http://ms4spain.com/data/559fd1dfef70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5517232"/>
            <a:ext cx="1008112" cy="8333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9818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5328592" cy="980728"/>
          </a:xfrm>
        </p:spPr>
        <p:txBody>
          <a:bodyPr>
            <a:noAutofit/>
          </a:bodyPr>
          <a:lstStyle/>
          <a:p>
            <a:r>
              <a:rPr lang="ru-RU" sz="3600" dirty="0" err="1" smtClean="0"/>
              <a:t>Ключові</a:t>
            </a:r>
            <a:r>
              <a:rPr lang="ru-RU" sz="3600" dirty="0" smtClean="0"/>
              <a:t> </a:t>
            </a:r>
            <a:r>
              <a:rPr lang="ru-RU" sz="3600" dirty="0" err="1"/>
              <a:t>відмінні</a:t>
            </a:r>
            <a:r>
              <a:rPr lang="ru-RU" sz="3600" dirty="0"/>
              <a:t> </a:t>
            </a:r>
            <a:r>
              <a:rPr lang="ru-RU" sz="3600" dirty="0" err="1"/>
              <a:t>риси</a:t>
            </a:r>
            <a:r>
              <a:rPr lang="ru-RU" sz="3600" dirty="0"/>
              <a:t> </a:t>
            </a:r>
            <a:r>
              <a:rPr lang="ru-RU" sz="3600" dirty="0" err="1"/>
              <a:t>товарної</a:t>
            </a:r>
            <a:r>
              <a:rPr lang="ru-RU" sz="3600" dirty="0"/>
              <a:t> </a:t>
            </a:r>
            <a:r>
              <a:rPr lang="ru-RU" sz="3600" dirty="0" err="1"/>
              <a:t>лінійки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408352"/>
            <a:ext cx="3456384" cy="43204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2060848"/>
            <a:ext cx="2304000" cy="93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Повороти</a:t>
            </a:r>
          </a:p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башти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43808" y="1988840"/>
            <a:ext cx="5832648" cy="1224136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-  Танки </a:t>
            </a:r>
            <a:r>
              <a:rPr lang="ru-RU" sz="1600" dirty="0" err="1" smtClean="0">
                <a:solidFill>
                  <a:schemeClr val="tx1"/>
                </a:solidFill>
              </a:rPr>
              <a:t>оснащені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реалістичною</a:t>
            </a:r>
            <a:r>
              <a:rPr lang="ru-RU" sz="1600" dirty="0" smtClean="0">
                <a:solidFill>
                  <a:schemeClr val="tx1"/>
                </a:solidFill>
              </a:rPr>
              <a:t> моторикою веж, </a:t>
            </a:r>
            <a:r>
              <a:rPr lang="ru-RU" sz="1600" dirty="0" err="1" smtClean="0">
                <a:solidFill>
                  <a:schemeClr val="tx1"/>
                </a:solidFill>
              </a:rPr>
              <a:t>що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повертаються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і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піднімаються</a:t>
            </a: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-  Для </a:t>
            </a:r>
            <a:r>
              <a:rPr lang="ru-RU" sz="1600" dirty="0" err="1" smtClean="0">
                <a:solidFill>
                  <a:schemeClr val="tx1"/>
                </a:solidFill>
              </a:rPr>
              <a:t>більш</a:t>
            </a:r>
            <a:r>
              <a:rPr lang="ru-RU" sz="1600" dirty="0" smtClean="0">
                <a:solidFill>
                  <a:schemeClr val="tx1"/>
                </a:solidFill>
              </a:rPr>
              <a:t> точного </a:t>
            </a:r>
            <a:r>
              <a:rPr lang="ru-RU" sz="1600" dirty="0" err="1" smtClean="0">
                <a:solidFill>
                  <a:schemeClr val="tx1"/>
                </a:solidFill>
              </a:rPr>
              <a:t>прицільного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вогню</a:t>
            </a:r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- </a:t>
            </a:r>
            <a:r>
              <a:rPr lang="en-US" sz="1600" dirty="0" err="1" smtClean="0">
                <a:solidFill>
                  <a:schemeClr val="tx1"/>
                </a:solidFill>
              </a:rPr>
              <a:t>HuanQi</a:t>
            </a:r>
            <a:r>
              <a:rPr lang="en-US" sz="1600" dirty="0" smtClean="0">
                <a:solidFill>
                  <a:schemeClr val="tx1"/>
                </a:solidFill>
              </a:rPr>
              <a:t> 55</a:t>
            </a:r>
            <a:r>
              <a:rPr lang="ru-RU" sz="1600" dirty="0" smtClean="0">
                <a:solidFill>
                  <a:schemeClr val="tx1"/>
                </a:solidFill>
              </a:rPr>
              <a:t>2, </a:t>
            </a:r>
            <a:r>
              <a:rPr lang="en-US" sz="1600" dirty="0" err="1" smtClean="0">
                <a:solidFill>
                  <a:schemeClr val="tx1"/>
                </a:solidFill>
              </a:rPr>
              <a:t>HuanQi</a:t>
            </a:r>
            <a:r>
              <a:rPr lang="en-US" sz="1600" dirty="0" smtClean="0">
                <a:solidFill>
                  <a:schemeClr val="tx1"/>
                </a:solidFill>
              </a:rPr>
              <a:t> 55</a:t>
            </a:r>
            <a:r>
              <a:rPr lang="ru-RU" sz="1600" dirty="0" smtClean="0">
                <a:solidFill>
                  <a:schemeClr val="tx1"/>
                </a:solidFill>
              </a:rPr>
              <a:t>5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</a:rPr>
              <a:t>HuanQi</a:t>
            </a:r>
            <a:r>
              <a:rPr lang="en-US" sz="1600" dirty="0" smtClean="0">
                <a:solidFill>
                  <a:schemeClr val="tx1"/>
                </a:solidFill>
              </a:rPr>
              <a:t> 5</a:t>
            </a:r>
            <a:r>
              <a:rPr lang="uk-UA" sz="1600" dirty="0" smtClean="0">
                <a:solidFill>
                  <a:schemeClr val="tx1"/>
                </a:solidFill>
              </a:rPr>
              <a:t>58</a:t>
            </a:r>
            <a:endParaRPr lang="ru-RU" sz="1600" dirty="0" smtClean="0">
              <a:solidFill>
                <a:schemeClr val="tx1"/>
              </a:solidFill>
            </a:endParaRPr>
          </a:p>
          <a:p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5536" y="2168944"/>
            <a:ext cx="756000" cy="75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23528" y="3284984"/>
            <a:ext cx="2304000" cy="93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Фари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які</a:t>
            </a:r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r>
              <a:rPr lang="uk-UA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світяться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95536" y="3321176"/>
            <a:ext cx="756000" cy="75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43808" y="3222995"/>
            <a:ext cx="5760640" cy="10080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-  </a:t>
            </a:r>
            <a:r>
              <a:rPr lang="ru-RU" sz="1600" dirty="0" err="1" smtClean="0">
                <a:solidFill>
                  <a:schemeClr val="tx1"/>
                </a:solidFill>
              </a:rPr>
              <a:t>Фари</a:t>
            </a:r>
            <a:r>
              <a:rPr lang="ru-RU" sz="1600" dirty="0" smtClean="0">
                <a:solidFill>
                  <a:schemeClr val="tx1"/>
                </a:solidFill>
              </a:rPr>
              <a:t> та </a:t>
            </a:r>
            <a:r>
              <a:rPr lang="ru-RU" sz="1600" dirty="0" err="1" smtClean="0">
                <a:solidFill>
                  <a:schemeClr val="tx1"/>
                </a:solidFill>
              </a:rPr>
              <a:t>інфрачервоний</a:t>
            </a:r>
            <a:r>
              <a:rPr lang="ru-RU" sz="1600" dirty="0" smtClean="0">
                <a:solidFill>
                  <a:schemeClr val="tx1"/>
                </a:solidFill>
              </a:rPr>
              <a:t> датчик</a:t>
            </a:r>
          </a:p>
          <a:p>
            <a:pPr>
              <a:buFontTx/>
              <a:buChar char="-"/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Забезпечують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можливістю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грати</a:t>
            </a:r>
            <a:r>
              <a:rPr lang="ru-RU" sz="1600" dirty="0" smtClean="0">
                <a:solidFill>
                  <a:schemeClr val="tx1"/>
                </a:solidFill>
              </a:rPr>
              <a:t> танками при </a:t>
            </a:r>
            <a:r>
              <a:rPr lang="ru-RU" sz="1600" dirty="0" err="1" smtClean="0">
                <a:solidFill>
                  <a:schemeClr val="tx1"/>
                </a:solidFill>
              </a:rPr>
              <a:t>вимкненому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світлі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- </a:t>
            </a:r>
            <a:r>
              <a:rPr lang="en-US" sz="1600" dirty="0" err="1" smtClean="0">
                <a:solidFill>
                  <a:schemeClr val="tx1"/>
                </a:solidFill>
              </a:rPr>
              <a:t>HuanQi</a:t>
            </a:r>
            <a:r>
              <a:rPr lang="en-US" sz="1600" dirty="0" smtClean="0">
                <a:solidFill>
                  <a:schemeClr val="tx1"/>
                </a:solidFill>
              </a:rPr>
              <a:t> 55</a:t>
            </a:r>
            <a:r>
              <a:rPr lang="ru-RU" sz="1600" dirty="0" smtClean="0">
                <a:solidFill>
                  <a:schemeClr val="tx1"/>
                </a:solidFill>
              </a:rPr>
              <a:t>2, </a:t>
            </a:r>
            <a:r>
              <a:rPr lang="en-US" sz="1600" dirty="0" err="1" smtClean="0">
                <a:solidFill>
                  <a:schemeClr val="tx1"/>
                </a:solidFill>
              </a:rPr>
              <a:t>HuanQi</a:t>
            </a:r>
            <a:r>
              <a:rPr lang="en-US" sz="1600" dirty="0" smtClean="0">
                <a:solidFill>
                  <a:schemeClr val="tx1"/>
                </a:solidFill>
              </a:rPr>
              <a:t> 55</a:t>
            </a:r>
            <a:r>
              <a:rPr lang="ru-RU" sz="1600" dirty="0" smtClean="0">
                <a:solidFill>
                  <a:schemeClr val="tx1"/>
                </a:solidFill>
              </a:rPr>
              <a:t>5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</a:rPr>
              <a:t>HuanQi</a:t>
            </a:r>
            <a:r>
              <a:rPr lang="en-US" sz="1600" dirty="0" smtClean="0">
                <a:solidFill>
                  <a:schemeClr val="tx1"/>
                </a:solidFill>
              </a:rPr>
              <a:t> 5</a:t>
            </a:r>
            <a:r>
              <a:rPr lang="uk-UA" sz="1600" dirty="0" smtClean="0">
                <a:solidFill>
                  <a:schemeClr val="tx1"/>
                </a:solidFill>
              </a:rPr>
              <a:t>58</a:t>
            </a:r>
            <a:endParaRPr lang="ru-RU" sz="1600" dirty="0" smtClean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843808" y="4347304"/>
            <a:ext cx="6048672" cy="109792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0" name="Picture 2" descr="Танковый бой р/у 1:24 HuanQi 55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132856"/>
            <a:ext cx="1000132" cy="809607"/>
          </a:xfrm>
          <a:prstGeom prst="rect">
            <a:avLst/>
          </a:prstGeom>
          <a:noFill/>
        </p:spPr>
      </p:pic>
      <p:pic>
        <p:nvPicPr>
          <p:cNvPr id="31" name="Picture 4" descr="https://a.d-cd.net/af9ccu-96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284984"/>
            <a:ext cx="936104" cy="7858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9818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643042" y="0"/>
            <a:ext cx="5112568" cy="936104"/>
          </a:xfrm>
        </p:spPr>
        <p:txBody>
          <a:bodyPr>
            <a:noAutofit/>
          </a:bodyPr>
          <a:lstStyle/>
          <a:p>
            <a:r>
              <a:rPr lang="ru-RU" sz="3600" b="0" dirty="0" err="1" smtClean="0"/>
              <a:t>Оновлення</a:t>
            </a:r>
            <a:r>
              <a:rPr lang="ru-RU" sz="3600" b="0" dirty="0" smtClean="0"/>
              <a:t> </a:t>
            </a:r>
            <a:r>
              <a:rPr lang="ru-RU" sz="3600" b="0" dirty="0"/>
              <a:t>модельного ряду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408712" y="1428736"/>
            <a:ext cx="36004" cy="5184576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500034" y="1643050"/>
            <a:ext cx="5976000" cy="5040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600" b="1" dirty="0">
                <a:solidFill>
                  <a:schemeClr val="tx1"/>
                </a:solidFill>
              </a:rPr>
              <a:t>Удосконалення існуючого модельного </a:t>
            </a:r>
            <a:r>
              <a:rPr lang="uk-UA" sz="1600" b="1" dirty="0" smtClean="0">
                <a:solidFill>
                  <a:schemeClr val="tx1"/>
                </a:solidFill>
              </a:rPr>
              <a:t>ряду</a:t>
            </a:r>
          </a:p>
        </p:txBody>
      </p:sp>
      <p:graphicFrame>
        <p:nvGraphicFramePr>
          <p:cNvPr id="43" name="Таблица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60718155"/>
              </p:ext>
            </p:extLst>
          </p:nvPr>
        </p:nvGraphicFramePr>
        <p:xfrm>
          <a:off x="6516724" y="2555752"/>
          <a:ext cx="2448272" cy="39855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449264">
                <a:tc>
                  <a:txBody>
                    <a:bodyPr/>
                    <a:lstStyle/>
                    <a:p>
                      <a:endParaRPr lang="uk-UA" sz="1400" dirty="0" smtClean="0"/>
                    </a:p>
                    <a:p>
                      <a:endParaRPr lang="uk-UA" sz="1400" dirty="0" smtClean="0"/>
                    </a:p>
                    <a:p>
                      <a:r>
                        <a:rPr lang="en-US" sz="1400" dirty="0" smtClean="0"/>
                        <a:t>HQ-555</a:t>
                      </a:r>
                      <a:endParaRPr lang="ru-RU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30535">
                <a:tc>
                  <a:txBody>
                    <a:bodyPr/>
                    <a:lstStyle/>
                    <a:p>
                      <a:endParaRPr lang="uk-UA" sz="1400" dirty="0" smtClean="0"/>
                    </a:p>
                    <a:p>
                      <a:endParaRPr lang="uk-UA" sz="1400" dirty="0" smtClean="0"/>
                    </a:p>
                    <a:p>
                      <a:r>
                        <a:rPr lang="en-US" sz="1400" dirty="0" smtClean="0"/>
                        <a:t>HQ-555</a:t>
                      </a:r>
                      <a:endParaRPr lang="ru-RU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05753">
                <a:tc>
                  <a:txBody>
                    <a:bodyPr/>
                    <a:lstStyle/>
                    <a:p>
                      <a:endParaRPr lang="uk-UA" sz="1400" dirty="0" smtClean="0"/>
                    </a:p>
                    <a:p>
                      <a:endParaRPr lang="uk-UA" sz="1400" dirty="0" smtClean="0"/>
                    </a:p>
                    <a:p>
                      <a:r>
                        <a:rPr lang="en-US" sz="1400" dirty="0" smtClean="0"/>
                        <a:t>HQ-555</a:t>
                      </a:r>
                      <a:endParaRPr lang="ru-RU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76461776"/>
              </p:ext>
            </p:extLst>
          </p:nvPr>
        </p:nvGraphicFramePr>
        <p:xfrm>
          <a:off x="0" y="2555712"/>
          <a:ext cx="6588732" cy="4480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412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182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2922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21752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*Фото </a:t>
                      </a:r>
                    </a:p>
                    <a:p>
                      <a:pPr algn="ctr"/>
                      <a:endParaRPr lang="ru-RU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algn="ctr"/>
                      <a:endParaRPr lang="ru-RU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algn="ctr"/>
                      <a:endParaRPr lang="ru-RU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</a:rPr>
                        <a:t>Танковий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</a:rPr>
                        <a:t>бій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</a:rPr>
                        <a:t>р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/у 1:48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HuanQi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552 Leopard 2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*Фото </a:t>
                      </a:r>
                    </a:p>
                    <a:p>
                      <a:pPr algn="ctr"/>
                      <a:endParaRPr lang="ru-RU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algn="ctr"/>
                      <a:endParaRPr lang="ru-RU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algn="ctr"/>
                      <a:endParaRPr lang="ru-RU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</a:rPr>
                        <a:t>Танковий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</a:rPr>
                        <a:t>бій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</a:rPr>
                        <a:t>р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/у 1:48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HuanQi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uk-UA" sz="12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1200" b="0" dirty="0" smtClean="0">
                          <a:solidFill>
                            <a:schemeClr val="tx1"/>
                          </a:solidFill>
                        </a:rPr>
                        <a:t>1:32 HuanQi 555 Tiger vs Т-34 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uk-UA" sz="120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r>
                        <a:rPr lang="uk-UA" sz="1200" baseline="0" dirty="0" smtClean="0">
                          <a:solidFill>
                            <a:schemeClr val="tx1"/>
                          </a:solidFill>
                        </a:rPr>
                        <a:t>  комплекті тепер 2 н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айвідоміших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танків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другої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світової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війни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. В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наборі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идуть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танк Т-34 (СССР), танк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Tiger (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Германия)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………………………………………………..…………………….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697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*Фото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(</a:t>
                      </a:r>
                      <a:r>
                        <a:rPr lang="uk-UA" sz="1200" dirty="0" smtClean="0"/>
                        <a:t>опис</a:t>
                      </a:r>
                      <a:r>
                        <a:rPr lang="ru-RU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)</a:t>
                      </a:r>
                    </a:p>
                    <a:p>
                      <a:pPr algn="ctr"/>
                      <a:endParaRPr lang="uk-UA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algn="ctr"/>
                      <a:endParaRPr lang="uk-UA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</a:rPr>
                        <a:t>Танковий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</a:rPr>
                        <a:t>бій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</a:rPr>
                        <a:t>р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/у 1:48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HuanQi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552 Leopard 2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*Фото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</a:t>
                      </a:r>
                      <a:r>
                        <a:rPr lang="uk-UA" sz="1200" dirty="0" smtClean="0"/>
                        <a:t>о</a:t>
                      </a:r>
                    </a:p>
                    <a:p>
                      <a:pPr algn="ctr"/>
                      <a:endParaRPr lang="uk-UA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</a:rPr>
                        <a:t>Танковий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</a:rPr>
                        <a:t>бій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</a:rPr>
                        <a:t>р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/у 1:48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HuanQi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uk-UA" sz="12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1200" b="0" dirty="0" smtClean="0">
                          <a:solidFill>
                            <a:schemeClr val="tx1"/>
                          </a:solidFill>
                        </a:rPr>
                        <a:t>1:32 HuanQi 555 Tiger vs Т-34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uk-UA" sz="1200" dirty="0" smtClean="0">
                          <a:solidFill>
                            <a:schemeClr val="tx1"/>
                          </a:solidFill>
                        </a:rPr>
                        <a:t>Танки у збільшеному масштабі</a:t>
                      </a: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……………………………………………………………………….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6630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*Фото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</a:p>
                    <a:p>
                      <a:pPr algn="ctr"/>
                      <a:endParaRPr lang="ru-RU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</a:rPr>
                        <a:t>Танковий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</a:rPr>
                        <a:t>бій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</a:rPr>
                        <a:t>р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/у 1:48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HuanQi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552 Leopard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*Фото </a:t>
                      </a:r>
                    </a:p>
                    <a:p>
                      <a:pPr algn="ctr"/>
                      <a:endParaRPr lang="uk-UA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</a:rPr>
                        <a:t>Танковий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</a:rPr>
                        <a:t>бій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</a:rPr>
                        <a:t>р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/у 1:48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HuanQi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uk-UA" sz="12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1200" b="0" dirty="0" smtClean="0">
                          <a:solidFill>
                            <a:schemeClr val="tx1"/>
                          </a:solidFill>
                        </a:rPr>
                        <a:t>1:32 HuanQi 555 Tiger vs Т-34 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uk-UA" sz="1200" dirty="0" smtClean="0">
                          <a:solidFill>
                            <a:schemeClr val="tx1"/>
                          </a:solidFill>
                        </a:rPr>
                        <a:t>Покращена деталізація танків</a:t>
                      </a: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……………………………………………………………………….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144016" y="2059016"/>
            <a:ext cx="1080000" cy="360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Було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656184" y="2059016"/>
            <a:ext cx="1080000" cy="360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Стало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096344" y="2059016"/>
            <a:ext cx="2988000" cy="360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Переваги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16724" y="2059016"/>
            <a:ext cx="2304256" cy="4320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/>
            </a:r>
            <a:br>
              <a:rPr lang="ru-RU" sz="1200" dirty="0">
                <a:solidFill>
                  <a:schemeClr val="tx1"/>
                </a:solidFill>
              </a:rPr>
            </a:br>
            <a:r>
              <a:rPr lang="ru-RU" sz="1200" dirty="0" err="1">
                <a:solidFill>
                  <a:schemeClr val="tx1"/>
                </a:solidFill>
              </a:rPr>
              <a:t>вдосконалені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моделі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ru-RU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серія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моделей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D:\прайс 26.01.17\HQ-555_04-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2188" y="2652872"/>
            <a:ext cx="1008112" cy="648072"/>
          </a:xfrm>
          <a:prstGeom prst="rect">
            <a:avLst/>
          </a:prstGeom>
          <a:noFill/>
        </p:spPr>
      </p:pic>
      <p:pic>
        <p:nvPicPr>
          <p:cNvPr id="1027" name="Picture 3" descr="D:\прайс 26.01.17\HQ-555_01-lar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4196" y="4021024"/>
            <a:ext cx="1080120" cy="660673"/>
          </a:xfrm>
          <a:prstGeom prst="rect">
            <a:avLst/>
          </a:prstGeom>
          <a:noFill/>
        </p:spPr>
      </p:pic>
      <p:pic>
        <p:nvPicPr>
          <p:cNvPr id="1028" name="Picture 4" descr="D:\прайс 26.01.17\HQ-555_05-larg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36204" y="5677208"/>
            <a:ext cx="1008112" cy="585065"/>
          </a:xfrm>
          <a:prstGeom prst="rect">
            <a:avLst/>
          </a:prstGeom>
          <a:noFill/>
        </p:spPr>
      </p:pic>
      <p:pic>
        <p:nvPicPr>
          <p:cNvPr id="1029" name="Picture 5" descr="D:\прайс 26.01.17\HQ-552_01-larg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2028" y="2580864"/>
            <a:ext cx="1080120" cy="633670"/>
          </a:xfrm>
          <a:prstGeom prst="rect">
            <a:avLst/>
          </a:prstGeom>
          <a:noFill/>
        </p:spPr>
      </p:pic>
      <p:pic>
        <p:nvPicPr>
          <p:cNvPr id="1030" name="Picture 6" descr="D:\прайс 26.01.17\HQ-552_02-larg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0020" y="4021024"/>
            <a:ext cx="1152127" cy="687941"/>
          </a:xfrm>
          <a:prstGeom prst="rect">
            <a:avLst/>
          </a:prstGeom>
          <a:noFill/>
        </p:spPr>
      </p:pic>
      <p:pic>
        <p:nvPicPr>
          <p:cNvPr id="1031" name="Picture 7" descr="D:\прайс 26.01.17\HQ-552_03-large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004" y="5605200"/>
            <a:ext cx="1440160" cy="648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48310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571604" y="0"/>
            <a:ext cx="5112568" cy="936104"/>
          </a:xfrm>
        </p:spPr>
        <p:txBody>
          <a:bodyPr>
            <a:noAutofit/>
          </a:bodyPr>
          <a:lstStyle/>
          <a:p>
            <a:r>
              <a:rPr lang="ru-RU" sz="3600" b="0" dirty="0" err="1" smtClean="0"/>
              <a:t>Оновлення</a:t>
            </a:r>
            <a:r>
              <a:rPr lang="ru-RU" sz="3600" b="0" dirty="0" smtClean="0"/>
              <a:t> </a:t>
            </a:r>
            <a:r>
              <a:rPr lang="ru-RU" sz="3600" b="0" dirty="0"/>
              <a:t>модельного ряду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1857364"/>
            <a:ext cx="5976000" cy="5040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Новинки в модельному ряду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7308" y="2505436"/>
            <a:ext cx="2160000" cy="93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HQ-555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91564" y="2433428"/>
            <a:ext cx="5904656" cy="1944216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ru-RU" sz="1600" dirty="0" err="1" smtClean="0">
                <a:solidFill>
                  <a:schemeClr val="tx1"/>
                </a:solidFill>
              </a:rPr>
              <a:t>Збільшений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розм</a:t>
            </a:r>
            <a:r>
              <a:rPr lang="uk-UA" sz="1600" dirty="0" smtClean="0">
                <a:solidFill>
                  <a:schemeClr val="tx1"/>
                </a:solidFill>
              </a:rPr>
              <a:t>і</a:t>
            </a:r>
            <a:r>
              <a:rPr lang="ru-RU" sz="1600" dirty="0" err="1" smtClean="0">
                <a:solidFill>
                  <a:schemeClr val="tx1"/>
                </a:solidFill>
              </a:rPr>
              <a:t>р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</a:rPr>
              <a:t>висока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деталізація</a:t>
            </a:r>
            <a:r>
              <a:rPr lang="ru-RU" sz="1600" dirty="0" smtClean="0">
                <a:solidFill>
                  <a:schemeClr val="tx1"/>
                </a:solidFill>
              </a:rPr>
              <a:t>,  в </a:t>
            </a:r>
            <a:r>
              <a:rPr lang="ru-RU" sz="1600" dirty="0" err="1" smtClean="0">
                <a:solidFill>
                  <a:schemeClr val="tx1"/>
                </a:solidFill>
              </a:rPr>
              <a:t>комплекті</a:t>
            </a:r>
            <a:r>
              <a:rPr lang="ru-RU" sz="1600" dirty="0" smtClean="0">
                <a:solidFill>
                  <a:schemeClr val="tx1"/>
                </a:solidFill>
              </a:rPr>
              <a:t> 2 </a:t>
            </a:r>
            <a:r>
              <a:rPr lang="ru-RU" sz="1600" dirty="0" err="1" smtClean="0">
                <a:solidFill>
                  <a:schemeClr val="tx1"/>
                </a:solidFill>
              </a:rPr>
              <a:t>різних</a:t>
            </a:r>
            <a:r>
              <a:rPr lang="ru-RU" sz="1600" dirty="0" smtClean="0">
                <a:solidFill>
                  <a:schemeClr val="tx1"/>
                </a:solidFill>
              </a:rPr>
              <a:t> танки,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NiCd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акумулятор</a:t>
            </a:r>
            <a:r>
              <a:rPr lang="ru-RU" sz="1600" dirty="0" smtClean="0">
                <a:solidFill>
                  <a:schemeClr val="tx1"/>
                </a:solidFill>
              </a:rPr>
              <a:t>  </a:t>
            </a:r>
          </a:p>
          <a:p>
            <a:pPr marL="285750" indent="-285750">
              <a:buFontTx/>
              <a:buChar char="-"/>
            </a:pPr>
            <a:r>
              <a:rPr lang="ru-RU" sz="1600" dirty="0" err="1" smtClean="0">
                <a:solidFill>
                  <a:schemeClr val="tx1"/>
                </a:solidFill>
              </a:rPr>
              <a:t>Завдяки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збільшеному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розміру</a:t>
            </a:r>
            <a:r>
              <a:rPr lang="ru-RU" sz="1600" dirty="0" smtClean="0">
                <a:solidFill>
                  <a:schemeClr val="tx1"/>
                </a:solidFill>
              </a:rPr>
              <a:t>  та б</a:t>
            </a:r>
            <a:r>
              <a:rPr lang="uk-UA" sz="1600" dirty="0" err="1" smtClean="0">
                <a:solidFill>
                  <a:schemeClr val="tx1"/>
                </a:solidFill>
              </a:rPr>
              <a:t>ільш</a:t>
            </a:r>
            <a:r>
              <a:rPr lang="uk-UA" sz="1600" dirty="0" smtClean="0">
                <a:solidFill>
                  <a:schemeClr val="tx1"/>
                </a:solidFill>
              </a:rPr>
              <a:t> високій деталізації танки виглядають дуже реалістично</a:t>
            </a:r>
          </a:p>
          <a:p>
            <a:pPr marL="285750" indent="-285750">
              <a:buFontTx/>
              <a:buChar char="-"/>
            </a:pPr>
            <a:r>
              <a:rPr lang="uk-UA" sz="1600" dirty="0" smtClean="0">
                <a:solidFill>
                  <a:schemeClr val="tx1"/>
                </a:solidFill>
              </a:rPr>
              <a:t>2 різні танки дають змогу реально поринути у минуле, часи Другої Світової війни</a:t>
            </a:r>
          </a:p>
          <a:p>
            <a:pPr marL="285750" indent="-285750">
              <a:buFontTx/>
              <a:buChar char="-"/>
            </a:pPr>
            <a:r>
              <a:rPr lang="en-US" sz="1600" dirty="0" err="1" smtClean="0">
                <a:solidFill>
                  <a:schemeClr val="tx1"/>
                </a:solidFill>
              </a:rPr>
              <a:t>NiCd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аккумулятор </a:t>
            </a:r>
            <a:r>
              <a:rPr lang="ru-RU" sz="1600" dirty="0" err="1" smtClean="0">
                <a:solidFill>
                  <a:schemeClr val="tx1"/>
                </a:solidFill>
              </a:rPr>
              <a:t>більш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безпечний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</a:rPr>
              <a:t>ніж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Li-</a:t>
            </a:r>
            <a:r>
              <a:rPr lang="en-US" sz="1600" dirty="0" err="1" smtClean="0">
                <a:solidFill>
                  <a:schemeClr val="tx1"/>
                </a:solidFill>
              </a:rPr>
              <a:t>Pol</a:t>
            </a:r>
            <a:r>
              <a:rPr lang="uk-UA" sz="1600" dirty="0" smtClean="0">
                <a:solidFill>
                  <a:schemeClr val="tx1"/>
                </a:solidFill>
              </a:rPr>
              <a:t>, що немало важливо при експлуатації </a:t>
            </a:r>
            <a:r>
              <a:rPr lang="uk-UA" sz="1600" dirty="0" err="1" smtClean="0">
                <a:solidFill>
                  <a:schemeClr val="tx1"/>
                </a:solidFill>
              </a:rPr>
              <a:t>дітями</a:t>
            </a:r>
            <a:endParaRPr lang="ru-RU" sz="1600" dirty="0" smtClean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59316" y="2613532"/>
            <a:ext cx="756000" cy="75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050" name="Picture 2" descr="D:\прайс 26.01.17\HQ-555_04-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9316" y="2577444"/>
            <a:ext cx="1043608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1230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5112568" cy="936104"/>
          </a:xfrm>
        </p:spPr>
        <p:txBody>
          <a:bodyPr>
            <a:noAutofit/>
          </a:bodyPr>
          <a:lstStyle/>
          <a:p>
            <a:r>
              <a:rPr lang="ru-RU" sz="3600" dirty="0" err="1"/>
              <a:t>Асортимент</a:t>
            </a:r>
            <a:r>
              <a:rPr lang="ru-RU" sz="3600" dirty="0"/>
              <a:t>: </a:t>
            </a:r>
            <a:r>
              <a:rPr lang="ru-RU" sz="3600" dirty="0" err="1"/>
              <a:t>порівняння</a:t>
            </a:r>
            <a:r>
              <a:rPr lang="ru-RU" sz="3600" dirty="0"/>
              <a:t> </a:t>
            </a:r>
            <a:r>
              <a:rPr lang="ru-RU" sz="3600" dirty="0" smtClean="0"/>
              <a:t>моделей</a:t>
            </a:r>
            <a:endParaRPr lang="ru-RU" sz="3600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43399862"/>
              </p:ext>
            </p:extLst>
          </p:nvPr>
        </p:nvGraphicFramePr>
        <p:xfrm>
          <a:off x="1000100" y="2214553"/>
          <a:ext cx="7167017" cy="44667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96998"/>
                <a:gridCol w="1536340"/>
                <a:gridCol w="1690332"/>
                <a:gridCol w="1543347"/>
              </a:tblGrid>
              <a:tr h="50553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Критерій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err="1" smtClean="0"/>
                        <a:t>вибору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HuanQi</a:t>
                      </a:r>
                      <a:r>
                        <a:rPr lang="en-US" sz="1400" baseline="0" dirty="0" smtClean="0"/>
                        <a:t> 55</a:t>
                      </a:r>
                      <a:r>
                        <a:rPr lang="uk-UA" sz="1400" baseline="0" dirty="0" smtClean="0"/>
                        <a:t>2</a:t>
                      </a:r>
                      <a:endParaRPr lang="ru-RU" sz="1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HuanQi</a:t>
                      </a:r>
                      <a:r>
                        <a:rPr lang="en-US" sz="1400" baseline="0" dirty="0" smtClean="0"/>
                        <a:t> 55</a:t>
                      </a:r>
                      <a:r>
                        <a:rPr lang="uk-UA" sz="1400" baseline="0" dirty="0" smtClean="0"/>
                        <a:t>5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HuanQi</a:t>
                      </a:r>
                      <a:r>
                        <a:rPr lang="en-US" sz="1400" baseline="0" dirty="0" smtClean="0"/>
                        <a:t> 5</a:t>
                      </a:r>
                      <a:r>
                        <a:rPr lang="uk-UA" sz="1400" baseline="0" dirty="0" smtClean="0"/>
                        <a:t>58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0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Тип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solidFill>
                            <a:schemeClr val="tx1"/>
                          </a:solidFill>
                          <a:effectLst/>
                        </a:rPr>
                        <a:t>іграшка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solidFill>
                            <a:schemeClr val="tx1"/>
                          </a:solidFill>
                          <a:effectLst/>
                        </a:rPr>
                        <a:t>іграшка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solidFill>
                            <a:schemeClr val="tx1"/>
                          </a:solidFill>
                          <a:effectLst/>
                        </a:rPr>
                        <a:t>іграшка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55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Час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роботи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20-25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хв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15-20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хв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15 </a:t>
                      </a:r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-25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хв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55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Радіус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дії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10-15 м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10-15 м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15-30 м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55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Максимальна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швидкість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3-5 км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9 км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3-5 км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55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Рекомендований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вік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8+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8+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8+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55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Час зарядки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45-60 </a:t>
                      </a:r>
                      <a:r>
                        <a:rPr lang="uk-UA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хв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хв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120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хв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844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Управління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2,4 ГГЦ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2,4 ГГЦ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2,4 ГГЦ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6232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571604" y="0"/>
            <a:ext cx="511256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0" dirty="0" err="1">
                <a:solidFill>
                  <a:schemeClr val="tx1"/>
                </a:solidFill>
              </a:rPr>
              <a:t>Асортимент</a:t>
            </a:r>
            <a:r>
              <a:rPr lang="ru-RU" sz="3600" b="0" dirty="0">
                <a:solidFill>
                  <a:schemeClr val="tx1"/>
                </a:solidFill>
              </a:rPr>
              <a:t>: </a:t>
            </a:r>
            <a:r>
              <a:rPr lang="ru-RU" sz="3600" b="0" dirty="0" err="1">
                <a:solidFill>
                  <a:schemeClr val="tx1"/>
                </a:solidFill>
              </a:rPr>
              <a:t>порівняння</a:t>
            </a:r>
            <a:r>
              <a:rPr lang="ru-RU" sz="3600" b="0" dirty="0">
                <a:solidFill>
                  <a:schemeClr val="tx1"/>
                </a:solidFill>
              </a:rPr>
              <a:t> </a:t>
            </a:r>
            <a:r>
              <a:rPr lang="ru-RU" sz="3600" b="0" dirty="0" smtClean="0">
                <a:solidFill>
                  <a:schemeClr val="tx1"/>
                </a:solidFill>
              </a:rPr>
              <a:t>моделей</a:t>
            </a:r>
            <a:endParaRPr lang="ru-RU" sz="3600" b="0" i="1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28360233"/>
              </p:ext>
            </p:extLst>
          </p:nvPr>
        </p:nvGraphicFramePr>
        <p:xfrm>
          <a:off x="571472" y="2126642"/>
          <a:ext cx="8001057" cy="455991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39323"/>
                <a:gridCol w="2076086"/>
                <a:gridCol w="2042823"/>
                <a:gridCol w="2042825"/>
              </a:tblGrid>
              <a:tr h="49555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Критерій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err="1" smtClean="0"/>
                        <a:t>вибору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HuanQi</a:t>
                      </a:r>
                      <a:r>
                        <a:rPr lang="en-US" sz="1400" baseline="0" dirty="0" smtClean="0"/>
                        <a:t> 55</a:t>
                      </a:r>
                      <a:r>
                        <a:rPr lang="uk-UA" sz="1400" baseline="0" dirty="0" smtClean="0"/>
                        <a:t>2</a:t>
                      </a:r>
                      <a:endParaRPr lang="ru-RU" sz="1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HuanQi</a:t>
                      </a:r>
                      <a:r>
                        <a:rPr lang="en-US" sz="1400" baseline="0" dirty="0" smtClean="0"/>
                        <a:t> 55</a:t>
                      </a:r>
                      <a:r>
                        <a:rPr lang="uk-UA" sz="1400" baseline="0" dirty="0" smtClean="0"/>
                        <a:t>5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HuanQi</a:t>
                      </a:r>
                      <a:r>
                        <a:rPr lang="en-US" sz="1400" baseline="0" dirty="0" smtClean="0"/>
                        <a:t> 5</a:t>
                      </a:r>
                      <a:r>
                        <a:rPr lang="uk-UA" sz="1400" baseline="0" dirty="0" smtClean="0"/>
                        <a:t>58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3666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Инфрачервоні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пушки та датчики для бою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так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так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так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9612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Індикація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</a:rPr>
                        <a:t>кількості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</a:rPr>
                        <a:t>влучень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так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так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так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5559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Звукове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</a:rPr>
                        <a:t>оформлення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так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так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так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5559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Гусеничний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</a:rPr>
                        <a:t>привід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так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так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так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5559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Матеріал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корпусу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пластик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нетокс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, метал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пластик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нетокс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, метал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пластик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нетокс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, метал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1685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Знімний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</a:rPr>
                        <a:t>акумулятор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ні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да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ні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624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Тип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управління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дискретне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дискретне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дискретне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6232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Другая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93C0D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Шаблон" id="{48605423-A25C-4F0C-BF5D-53634B35A35D}" vid="{2315BBB7-8542-4818-9883-738DF10375D6}"/>
    </a:ext>
  </a:extLst>
</a:theme>
</file>

<file path=ppt/theme/theme2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Специальное оформление">
  <a:themeElements>
    <a:clrScheme name="Другая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93C0D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Шаблон" id="{48605423-A25C-4F0C-BF5D-53634B35A35D}" vid="{2315BBB7-8542-4818-9883-738DF10375D6}"/>
    </a:ext>
  </a:extLst>
</a:theme>
</file>

<file path=ppt/theme/theme4.xml><?xml version="1.0" encoding="utf-8"?>
<a:theme xmlns:a="http://schemas.openxmlformats.org/drawingml/2006/main" name="3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Презентация2</Template>
  <TotalTime>6776</TotalTime>
  <Words>564</Words>
  <Application>Microsoft Office PowerPoint</Application>
  <PresentationFormat>Экран (4:3)</PresentationFormat>
  <Paragraphs>197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Специальное оформление</vt:lpstr>
      <vt:lpstr>1_Специальное оформление</vt:lpstr>
      <vt:lpstr>2_Специальное оформление</vt:lpstr>
      <vt:lpstr>3_Специальное оформление</vt:lpstr>
      <vt:lpstr>Тема1</vt:lpstr>
      <vt:lpstr>Слайд 1</vt:lpstr>
      <vt:lpstr> Зміст</vt:lpstr>
      <vt:lpstr> Ключові відмінні риси товарної лінійки</vt:lpstr>
      <vt:lpstr>Ключові відмінні риси товарної лінійки</vt:lpstr>
      <vt:lpstr>Ключові відмінні риси товарної лінійки</vt:lpstr>
      <vt:lpstr>Оновлення модельного ряду</vt:lpstr>
      <vt:lpstr>Оновлення модельного ряду</vt:lpstr>
      <vt:lpstr>Асортимент: порівняння моделей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Kovaleva-N</dc:creator>
  <cp:lastModifiedBy>Пользователь</cp:lastModifiedBy>
  <cp:revision>506</cp:revision>
  <dcterms:created xsi:type="dcterms:W3CDTF">2012-01-23T14:43:31Z</dcterms:created>
  <dcterms:modified xsi:type="dcterms:W3CDTF">2018-09-28T10:14:00Z</dcterms:modified>
</cp:coreProperties>
</file>