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76" r:id="rId2"/>
    <p:sldId id="309" r:id="rId3"/>
    <p:sldId id="278" r:id="rId4"/>
    <p:sldId id="312" r:id="rId5"/>
    <p:sldId id="310" r:id="rId6"/>
    <p:sldId id="289" r:id="rId7"/>
    <p:sldId id="31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4BC3EC0-DDB6-4344-957B-53DB6A7B1DCE}">
          <p14:sldIdLst>
            <p14:sldId id="276"/>
            <p14:sldId id="309"/>
            <p14:sldId id="278"/>
            <p14:sldId id="312"/>
            <p14:sldId id="310"/>
            <p14:sldId id="289"/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B073"/>
    <a:srgbClr val="F8A662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157" autoAdjust="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dirty="0" smtClean="0"/>
              <a:t>*Общие</a:t>
            </a:r>
            <a:r>
              <a:rPr lang="ru-RU" baseline="0" dirty="0" smtClean="0"/>
              <a:t> – те, которые применяются во всех моделях</a:t>
            </a:r>
            <a:br>
              <a:rPr lang="ru-RU" baseline="0" dirty="0" smtClean="0"/>
            </a:b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Название – оригинальное название разработки, технологии, программы…</a:t>
            </a:r>
            <a:br>
              <a:rPr lang="ru-RU" baseline="0" dirty="0" smtClean="0"/>
            </a:br>
            <a:r>
              <a:rPr lang="ru-RU" baseline="0" dirty="0" smtClean="0"/>
              <a:t>* Результат – выгода для клиента, которую он получает при использовании этой возможности</a:t>
            </a:r>
            <a:br>
              <a:rPr lang="ru-RU" baseline="0" dirty="0" smtClean="0"/>
            </a:br>
            <a:r>
              <a:rPr lang="ru-RU" baseline="0" dirty="0" smtClean="0"/>
              <a:t>* Слова-связки – описание действия, которое приводит к результату. Примеры: позволяет, поддерживает, обеспечивает, выполняет…</a:t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5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4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594928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6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ributions.com.ua/brands/lc_rac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Автомодели </a:t>
            </a:r>
            <a:r>
              <a:rPr lang="en-US" sz="3600" dirty="0" smtClean="0"/>
              <a:t>LC Racing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3" y="4714884"/>
            <a:ext cx="2500298" cy="1500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4643446"/>
            <a:ext cx="2188667" cy="16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43446"/>
            <a:ext cx="2097855" cy="1571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4572008"/>
            <a:ext cx="2462199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165304"/>
            <a:ext cx="8136904" cy="365125"/>
          </a:xfrm>
        </p:spPr>
        <p:txBody>
          <a:bodyPr/>
          <a:lstStyle/>
          <a:p>
            <a:pPr algn="l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distributions.com.ua/brands/lc_racing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427070"/>
              </p:ext>
            </p:extLst>
          </p:nvPr>
        </p:nvGraphicFramePr>
        <p:xfrm>
          <a:off x="428596" y="2786058"/>
          <a:ext cx="8280919" cy="18103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Ключевые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baseline="0" dirty="0" smtClean="0"/>
                        <a:t>особенности товарной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3-4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Инновационные</a:t>
                      </a:r>
                      <a:r>
                        <a:rPr lang="ru-RU" baseline="0" dirty="0" smtClean="0"/>
                        <a:t> разработки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Ассортимент: сравнение</a:t>
                      </a:r>
                      <a:r>
                        <a:rPr lang="ru-RU" baseline="0" dirty="0" smtClean="0"/>
                        <a:t> моделей по ключевым критериям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6-7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5328592" cy="980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товарной </a:t>
            </a:r>
            <a:r>
              <a:rPr lang="ru-RU" sz="2800" dirty="0" smtClean="0"/>
              <a:t>линейки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7166" y="3053534"/>
            <a:ext cx="5606423" cy="81898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Помехоустойчивый стандарт радиосвязи вдали от индустриальных помех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использовать много машинок одновременно на одной территории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67166" y="4100399"/>
            <a:ext cx="4870579" cy="7604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Оригинальный внешний вид моделей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Выгодно выделяется среди прочих машин на треке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67166" y="5179438"/>
            <a:ext cx="5676503" cy="7019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Металлическая дека, механизмы дифференциалов, все вращающиеся узлы выполнены на подшипниках качения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долгосрочный ресурс модели </a:t>
            </a: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67167" y="5998426"/>
            <a:ext cx="5115860" cy="81898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Высококачественные цифровые сервоприводы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Batan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точный отклик на руль и удержание траектории движения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2291" y="3046216"/>
            <a:ext cx="2242320" cy="760490"/>
            <a:chOff x="323528" y="2060848"/>
            <a:chExt cx="2304000" cy="936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3528" y="2060848"/>
              <a:ext cx="2304000" cy="93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</a:rPr>
                <a:t>FHSS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2,4 ГГц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95536" y="2168944"/>
              <a:ext cx="756000" cy="756000"/>
            </a:xfrm>
            <a:prstGeom prst="roundRect">
              <a:avLst/>
            </a:prstGeom>
            <a:blipFill dpi="0" rotWithShape="1">
              <a:blip r:embed="rId3"/>
              <a:srcRect/>
              <a:tile tx="0" ty="0" sx="15000" sy="17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2291" y="4049786"/>
            <a:ext cx="2242320" cy="760490"/>
            <a:chOff x="323528" y="3213080"/>
            <a:chExt cx="2304000" cy="936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23528" y="3213080"/>
              <a:ext cx="2304000" cy="93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Яркий дизайн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95536" y="3321176"/>
              <a:ext cx="756000" cy="756000"/>
            </a:xfrm>
            <a:prstGeom prst="roundRect">
              <a:avLst/>
            </a:prstGeom>
            <a:blipFill dpi="0" rotWithShape="1">
              <a:blip r:embed="rId4"/>
              <a:srcRect/>
              <a:tile tx="0" ty="0" sx="15000" sy="19000" flip="x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2291" y="5053356"/>
            <a:ext cx="2242320" cy="760490"/>
            <a:chOff x="323528" y="4365208"/>
            <a:chExt cx="2304000" cy="936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3528" y="4365208"/>
              <a:ext cx="2304000" cy="93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Надежная </a:t>
              </a:r>
              <a:endParaRPr lang="ru-RU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конструкция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95536" y="4473304"/>
              <a:ext cx="756000" cy="7560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2291" y="6056926"/>
            <a:ext cx="2242320" cy="760490"/>
            <a:chOff x="323528" y="5445224"/>
            <a:chExt cx="2304000" cy="936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23528" y="5445224"/>
              <a:ext cx="2304000" cy="93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Цифровой </a:t>
              </a:r>
              <a:endParaRPr lang="ru-RU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сервопривод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95536" y="5553320"/>
              <a:ext cx="756000" cy="756000"/>
            </a:xfrm>
            <a:prstGeom prst="roundRect">
              <a:avLst/>
            </a:prstGeom>
            <a:blipFill dpi="0" rotWithShape="1">
              <a:blip r:embed="rId6"/>
              <a:srcRect/>
              <a:tile tx="0" ty="0" sx="18000" sy="18000" flip="x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2291" y="2042646"/>
            <a:ext cx="2242320" cy="760490"/>
            <a:chOff x="323528" y="2060848"/>
            <a:chExt cx="2304000" cy="936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23528" y="2060848"/>
              <a:ext cx="2304000" cy="93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Полноценная автомодель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95536" y="2168944"/>
              <a:ext cx="756000" cy="756000"/>
            </a:xfrm>
            <a:prstGeom prst="round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670223" y="1977080"/>
            <a:ext cx="5991864" cy="81898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Модульная конструкция готова к апгрейду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стайлингу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ремонту (в отличие от игрушек аналогичного масштаба),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Полная свобода инженерной мысли и самовыражения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42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4650880" cy="15716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товарной </a:t>
            </a:r>
            <a:r>
              <a:rPr lang="ru-RU" sz="2800" dirty="0" smtClean="0"/>
              <a:t>линейки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214554"/>
            <a:ext cx="2808312" cy="9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Бесколлекторный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электродвигатель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4032" y="2160309"/>
            <a:ext cx="5827424" cy="10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Меньшее изнашивающихся деталей и выше мощность при тех же размерах мотора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высокая скорость до 45 км/ч уже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стоке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728" y="2322650"/>
            <a:ext cx="756000" cy="756000"/>
          </a:xfrm>
          <a:prstGeom prst="roundRect">
            <a:avLst/>
          </a:prstGeom>
          <a:blipFill dpi="0" rotWithShape="1">
            <a:blip r:embed="rId3"/>
            <a:srcRect/>
            <a:tile tx="0" ty="0" sx="25000" sy="29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366786"/>
            <a:ext cx="2808312" cy="9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Многодисковое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сцепление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728" y="3474882"/>
            <a:ext cx="756000" cy="75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518914"/>
            <a:ext cx="2808312" cy="9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Влагозащищенный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регулятор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728" y="4627010"/>
            <a:ext cx="756000" cy="756000"/>
          </a:xfrm>
          <a:prstGeom prst="roundRect">
            <a:avLst/>
          </a:prstGeom>
          <a:blipFill dpi="0" rotWithShape="1">
            <a:blip r:embed="rId5"/>
            <a:srcRect/>
            <a:tile tx="-152400" ty="-50800" sx="31000" sy="27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5598930"/>
            <a:ext cx="2808312" cy="9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Регулируемая</a:t>
            </a: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подвеска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728" y="5707026"/>
            <a:ext cx="756000" cy="756000"/>
          </a:xfrm>
          <a:prstGeom prst="roundRect">
            <a:avLst/>
          </a:prstGeom>
          <a:blipFill dpi="0" rotWithShape="1">
            <a:blip r:embed="rId6"/>
            <a:srcRect/>
            <a:tile tx="-177800" ty="-76200" sx="25000" sy="29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9256" y="3328815"/>
            <a:ext cx="5827424" cy="10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плавная подача крутящего момента на колеса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Сохраняется сцепление с трассой при резком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ускорении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99256" y="4430424"/>
            <a:ext cx="5827424" cy="10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долговечная электроника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ездить по лужам и снегу без риска сломать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регулятор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94032" y="5612215"/>
            <a:ext cx="5904656" cy="10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Полноценная регулируемая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подвеска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гибко настраивать модель к каждой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гонке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00528" cy="774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Инновационные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разработки </a:t>
            </a:r>
            <a:endParaRPr lang="ru-RU" sz="2800" dirty="0"/>
          </a:p>
        </p:txBody>
      </p:sp>
      <p:graphicFrame>
        <p:nvGraphicFramePr>
          <p:cNvPr id="2049" name="Таблица 20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831016"/>
              </p:ext>
            </p:extLst>
          </p:nvPr>
        </p:nvGraphicFramePr>
        <p:xfrm>
          <a:off x="3214678" y="2357430"/>
          <a:ext cx="568915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Обеспечивает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надежную связь с моделью в радиусе до 150 м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14282" y="2071678"/>
            <a:ext cx="2808312" cy="936000"/>
            <a:chOff x="251520" y="1556792"/>
            <a:chExt cx="2808312" cy="936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1520" y="1556792"/>
              <a:ext cx="2808312" cy="936000"/>
            </a:xfrm>
            <a:prstGeom prst="rect">
              <a:avLst/>
            </a:prstGeom>
            <a:solidFill>
              <a:srgbClr val="F9B0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Радио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FHSS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2,4 ГГц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3528" y="1664888"/>
              <a:ext cx="756000" cy="756000"/>
            </a:xfrm>
            <a:prstGeom prst="roundRect">
              <a:avLst/>
            </a:prstGeom>
            <a:blipFill dpi="0" rotWithShape="1">
              <a:blip r:embed="rId3"/>
              <a:srcRect/>
              <a:tile tx="0" ty="0" sx="16000" sy="16000" flip="x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14282" y="4471944"/>
            <a:ext cx="2808312" cy="936000"/>
            <a:chOff x="251520" y="2708920"/>
            <a:chExt cx="2808312" cy="936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51520" y="2708920"/>
              <a:ext cx="2808312" cy="936000"/>
            </a:xfrm>
            <a:prstGeom prst="rect">
              <a:avLst/>
            </a:prstGeom>
            <a:solidFill>
              <a:srgbClr val="F9B0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Маслонаполненные амортизаторы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23528" y="2817016"/>
              <a:ext cx="756000" cy="756000"/>
            </a:xfrm>
            <a:prstGeom prst="roundRect">
              <a:avLst/>
            </a:prstGeom>
            <a:blipFill dpi="0" rotWithShape="1">
              <a:blip r:embed="rId4"/>
              <a:srcRect/>
              <a:tile tx="0" ty="0" sx="45000" sy="45000" flip="x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14282" y="5672078"/>
            <a:ext cx="2808312" cy="936000"/>
            <a:chOff x="251520" y="3861048"/>
            <a:chExt cx="2808312" cy="936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3861048"/>
              <a:ext cx="2808312" cy="936000"/>
            </a:xfrm>
            <a:prstGeom prst="rect">
              <a:avLst/>
            </a:prstGeom>
            <a:solidFill>
              <a:srgbClr val="F9B0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Стальные </a:t>
              </a:r>
            </a:p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дифференциалы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23528" y="3969144"/>
              <a:ext cx="756000" cy="756000"/>
            </a:xfrm>
            <a:prstGeom prst="roundRect">
              <a:avLst/>
            </a:prstGeom>
            <a:blipFill dpi="0" rotWithShape="1">
              <a:blip r:embed="rId5"/>
              <a:srcRect/>
              <a:tile tx="0" ty="0" sx="13000" sy="15000" flip="x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234572"/>
              </p:ext>
            </p:extLst>
          </p:nvPr>
        </p:nvGraphicFramePr>
        <p:xfrm>
          <a:off x="3169124" y="4644654"/>
          <a:ext cx="5474842" cy="579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4842"/>
              </a:tblGrid>
              <a:tr h="5799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Улучшает поведение модели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треке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223814"/>
              </p:ext>
            </p:extLst>
          </p:nvPr>
        </p:nvGraphicFramePr>
        <p:xfrm>
          <a:off x="3169124" y="5879502"/>
          <a:ext cx="561771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7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Надежная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трансмиссия не подведет в гонке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214282" y="3271811"/>
            <a:ext cx="2808312" cy="936000"/>
            <a:chOff x="251520" y="1556792"/>
            <a:chExt cx="2808312" cy="936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520" y="1556792"/>
              <a:ext cx="2808312" cy="936000"/>
            </a:xfrm>
            <a:prstGeom prst="rect">
              <a:avLst/>
            </a:prstGeom>
            <a:solidFill>
              <a:srgbClr val="F9B0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Прецизионное 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изготовление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23528" y="1664888"/>
              <a:ext cx="756000" cy="756000"/>
            </a:xfrm>
            <a:prstGeom prst="round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611303"/>
              </p:ext>
            </p:extLst>
          </p:nvPr>
        </p:nvGraphicFramePr>
        <p:xfrm>
          <a:off x="3143240" y="3429000"/>
          <a:ext cx="5620232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0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Высококачественные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материалы и точность изготовления обеспечат надежность и долговечность модели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40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4857784" cy="9175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</a:t>
            </a:r>
            <a:r>
              <a:rPr lang="ru-RU" sz="2800" dirty="0" smtClean="0"/>
              <a:t>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2040531"/>
              </p:ext>
            </p:extLst>
          </p:nvPr>
        </p:nvGraphicFramePr>
        <p:xfrm>
          <a:off x="151090" y="2119902"/>
          <a:ext cx="8856985" cy="46136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5"/>
                <a:gridCol w="1212135"/>
                <a:gridCol w="1212135"/>
                <a:gridCol w="1212135"/>
                <a:gridCol w="1212135"/>
                <a:gridCol w="1212135"/>
                <a:gridCol w="1212135"/>
              </a:tblGrid>
              <a:tr h="492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Критерии выбора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LC-MTL-CLR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LC-1H-BLK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LC-SCH-BLU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LC-MTH-CLR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LC-TGH-WHT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LC-DTH-RED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Масштаб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Монстр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Багги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Монстр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Трагги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Багги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песчанная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стоке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км/час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двигателя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Brushed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Brushless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Brushless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Brushless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Brushless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Brushless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Емкость аккумулятора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мАч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мАч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r>
                        <a:rPr lang="ru-RU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радиоуправления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FHSS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Пропорциональное управление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газ/руль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Да/Да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Комплектация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5614998" cy="774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</a:t>
            </a:r>
            <a:r>
              <a:rPr lang="ru-RU" sz="2800" dirty="0" smtClean="0"/>
              <a:t>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102054"/>
              </p:ext>
            </p:extLst>
          </p:nvPr>
        </p:nvGraphicFramePr>
        <p:xfrm>
          <a:off x="114020" y="2143115"/>
          <a:ext cx="8856985" cy="45720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5"/>
                <a:gridCol w="1212135"/>
                <a:gridCol w="1212135"/>
                <a:gridCol w="1212135"/>
                <a:gridCol w="1212135"/>
                <a:gridCol w="1212135"/>
                <a:gridCol w="1212135"/>
              </a:tblGrid>
              <a:tr h="4532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Критерии выбора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LC-MTL-CLR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LC-1H-BLK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LC-SCH-BLU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LC-MTH-CLR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LC-TGH-WHT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LC-DTH-RED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</a:t>
                      </a:r>
                      <a:r>
                        <a:rPr lang="ru-RU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радиоуправления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каналов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Влагозащита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батарейного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отсека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112x32x23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/>
                        <a:t>Время работы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15-40 минут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/>
                        <a:t>Время зарядки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около 90 мин</a:t>
                      </a:r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Питание модели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6,0-7,4В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7,2-11,1В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7,2-11,1В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7,2-11,1В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7,2-11,1В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7,2-11,1В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340x280x125 </a:t>
                      </a:r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300x205x110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360x210x135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280x235x125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345x235x129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340x280x125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кг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61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7397</TotalTime>
  <Words>553</Words>
  <Application>Microsoft Office PowerPoint</Application>
  <PresentationFormat>Экран (4:3)</PresentationFormat>
  <Paragraphs>211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test</vt:lpstr>
      <vt:lpstr>Автомодели LC Racing</vt:lpstr>
      <vt:lpstr>Содержание</vt:lpstr>
      <vt:lpstr>Ключевые отличительные особенности  товарной линейки</vt:lpstr>
      <vt:lpstr>Ключевые отличительные особенности  товарной линейки</vt:lpstr>
      <vt:lpstr>Инновационные  разработки </vt:lpstr>
      <vt:lpstr>Ассортимент:  сравнение моделей </vt:lpstr>
      <vt:lpstr>Ассортимент:  сравнение моделей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Kovaleva-N</dc:creator>
  <cp:lastModifiedBy>Пользователь</cp:lastModifiedBy>
  <cp:revision>523</cp:revision>
  <dcterms:created xsi:type="dcterms:W3CDTF">2012-01-23T14:43:31Z</dcterms:created>
  <dcterms:modified xsi:type="dcterms:W3CDTF">2017-07-13T12:48:10Z</dcterms:modified>
</cp:coreProperties>
</file>