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handoutMasterIdLst>
    <p:handoutMasterId r:id="rId10"/>
  </p:handoutMasterIdLst>
  <p:sldIdLst>
    <p:sldId id="276" r:id="rId2"/>
    <p:sldId id="309" r:id="rId3"/>
    <p:sldId id="278" r:id="rId4"/>
    <p:sldId id="313" r:id="rId5"/>
    <p:sldId id="312" r:id="rId6"/>
    <p:sldId id="289" r:id="rId7"/>
    <p:sldId id="290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4BC3EC0-DDB6-4344-957B-53DB6A7B1DCE}">
          <p14:sldIdLst>
            <p14:sldId id="276"/>
            <p14:sldId id="309"/>
            <p14:sldId id="278"/>
            <p14:sldId id="313"/>
            <p14:sldId id="312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8A662"/>
    <a:srgbClr val="F9B073"/>
    <a:srgbClr val="CC70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7990" autoAdjust="0"/>
  </p:normalViewPr>
  <p:slideViewPr>
    <p:cSldViewPr>
      <p:cViewPr varScale="1">
        <p:scale>
          <a:sx n="72" d="100"/>
          <a:sy n="72" d="100"/>
        </p:scale>
        <p:origin x="-13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16.11.2017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16.11.2017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Пример,</a:t>
            </a:r>
            <a:r>
              <a:rPr lang="ru-RU" baseline="0" dirty="0" smtClean="0"/>
              <a:t> Планшеты </a:t>
            </a:r>
            <a:r>
              <a:rPr lang="en-US" baseline="0" dirty="0" err="1" smtClean="0"/>
              <a:t>Bravis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Ключевые особенности товарной группы – до 3 страниц</a:t>
            </a:r>
          </a:p>
          <a:p>
            <a:pPr marL="228600" indent="-228600">
              <a:buAutoNum type="arabicPeriod"/>
            </a:pPr>
            <a:r>
              <a:rPr lang="ru-RU" dirty="0" smtClean="0"/>
              <a:t>Инновационные</a:t>
            </a:r>
            <a:r>
              <a:rPr lang="ru-RU" baseline="0" dirty="0" smtClean="0"/>
              <a:t> разработки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Обновления модельного ряда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Ассортимент: сравнение моделей – до 3 страниц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Дополнительные – те, которые применяются в определенных моделях либо серии моделей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342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* Критерии выбора – ключевые характеристики при принятии решения покупателем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241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16.11.2017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16.11.2017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16.11.2017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6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0715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Автомодели</a:t>
            </a:r>
            <a:r>
              <a:rPr lang="en-US" sz="3600" dirty="0" smtClean="0"/>
              <a:t> </a:t>
            </a:r>
            <a:r>
              <a:rPr lang="en-US" sz="3600" dirty="0" err="1" smtClean="0"/>
              <a:t>Himoto</a:t>
            </a:r>
            <a:r>
              <a:rPr lang="ru-RU" sz="3600" dirty="0" smtClean="0"/>
              <a:t> в масштабе 1:18</a:t>
            </a:r>
            <a:endParaRPr lang="ru-RU" sz="3600" dirty="0"/>
          </a:p>
        </p:txBody>
      </p:sp>
      <p:pic>
        <p:nvPicPr>
          <p:cNvPr id="15362" name="Picture 2" descr="Трагги 1:18 Himoto Centro E18XT Brushed (черный)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642910" y="3929066"/>
            <a:ext cx="2928958" cy="1736254"/>
          </a:xfrm>
          <a:prstGeom prst="rect">
            <a:avLst/>
          </a:prstGeom>
          <a:noFill/>
        </p:spPr>
      </p:pic>
      <p:pic>
        <p:nvPicPr>
          <p:cNvPr id="15364" name="Picture 4" descr="Шорт 1:18 Himoto Tyronno E18SC Brushed (красный)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3643876" y="2928933"/>
            <a:ext cx="5104588" cy="36032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Содержание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3676968" cy="4069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https://distributions.com.ua/brands/himoto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3185354"/>
              </p:ext>
            </p:extLst>
          </p:nvPr>
        </p:nvGraphicFramePr>
        <p:xfrm>
          <a:off x="357158" y="2928934"/>
          <a:ext cx="8280919" cy="130064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/>
                <a:gridCol w="6783723"/>
                <a:gridCol w="1008111"/>
              </a:tblGrid>
              <a:tr h="510508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Ключевые</a:t>
                      </a:r>
                      <a:r>
                        <a:rPr lang="uk-UA" baseline="0" dirty="0" smtClean="0"/>
                        <a:t> </a:t>
                      </a:r>
                      <a:r>
                        <a:rPr lang="ru-RU" baseline="0" dirty="0" smtClean="0"/>
                        <a:t>особенности товарной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</a:t>
                      </a:r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</a:tr>
              <a:tr h="790132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Ассортимент: сравнение</a:t>
                      </a:r>
                      <a:r>
                        <a:rPr lang="ru-RU" baseline="0" dirty="0" smtClean="0"/>
                        <a:t> моделей по ключевым критериям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6-9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60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5328592" cy="150017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14488"/>
            <a:ext cx="2643206" cy="42862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8A662"/>
                </a:solidFill>
              </a:rPr>
              <a:t>Общие преимущества</a:t>
            </a:r>
            <a:endParaRPr lang="ru-RU" sz="2000" b="1" dirty="0">
              <a:solidFill>
                <a:srgbClr val="F8A66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143116"/>
            <a:ext cx="2928958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Пропорциональное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управление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0430" y="2214554"/>
            <a:ext cx="4929222" cy="107157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-Возможность контролировать плавность  скорости и поворотов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-За счет чего кардинально улучшается управление моделью.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500430" y="3286124"/>
            <a:ext cx="551440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-Постоянный полный привод, с межосевым дифференциалом 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-Позволит Вам проехать по любому бездорожью и выехать из грязи.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500430" y="4500570"/>
            <a:ext cx="5286412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-Подвеска сделана как в настоящем авто.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-Что дает Вам возможность  уверено держатся на дороге и входить в сложные повороты на большой скорости.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3357562"/>
            <a:ext cx="2928958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Полный привод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4572008"/>
            <a:ext cx="2928958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Подвеска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5715016"/>
            <a:ext cx="2928958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Скорость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00430" y="5857892"/>
            <a:ext cx="5143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-Разгоняют скорость до 40 км/час.</a:t>
            </a:r>
          </a:p>
          <a:p>
            <a:r>
              <a:rPr lang="ru-RU" sz="1600" dirty="0" smtClean="0"/>
              <a:t>-Что доставит Вам море удовольствия и адреналина.</a:t>
            </a:r>
            <a:endParaRPr lang="ru-RU" sz="1600" dirty="0"/>
          </a:p>
        </p:txBody>
      </p:sp>
      <p:pic>
        <p:nvPicPr>
          <p:cNvPr id="11268" name="Picture 4" descr="E18XT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429000"/>
            <a:ext cx="1000132" cy="785818"/>
          </a:xfrm>
          <a:prstGeom prst="rect">
            <a:avLst/>
          </a:prstGeom>
          <a:noFill/>
        </p:spPr>
      </p:pic>
      <p:pic>
        <p:nvPicPr>
          <p:cNvPr id="11270" name="Picture 6" descr="https://distributions.com.ua/pictures/5409a10207635de99900000f/E18XTb_05-large.jpg?140991718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643446"/>
            <a:ext cx="1000132" cy="785818"/>
          </a:xfrm>
          <a:prstGeom prst="rect">
            <a:avLst/>
          </a:prstGeom>
          <a:noFill/>
        </p:spPr>
      </p:pic>
      <p:pic>
        <p:nvPicPr>
          <p:cNvPr id="11274" name="Picture 10" descr="https://distributions.com.ua/pictures/5409a13a07635de99900003b/E18SCb_01-thumb.jpg?14099172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786454"/>
            <a:ext cx="1000132" cy="790576"/>
          </a:xfrm>
          <a:prstGeom prst="rect">
            <a:avLst/>
          </a:prstGeom>
          <a:noFill/>
        </p:spPr>
      </p:pic>
      <p:pic>
        <p:nvPicPr>
          <p:cNvPr id="11276" name="Picture 12" descr="Трагги 1:18 Himoto Centro E18XT Brushed (черный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214554"/>
            <a:ext cx="1000132" cy="7858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5328592" cy="112360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линейки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850034"/>
            <a:ext cx="2928958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Амортизаторы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1850034"/>
            <a:ext cx="514353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-Модель оборудована маслонаполненными амортизаторами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-Которые обеспечат Вас мягкой ездой по бездорожью и возможностью прыжков с трамплина без поломок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43306" y="3064480"/>
            <a:ext cx="5072098" cy="135732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-Аппаратура радиоуправления работает на </a:t>
            </a:r>
            <a:r>
              <a:rPr lang="ru-RU" sz="1600" dirty="0" err="1" smtClean="0">
                <a:solidFill>
                  <a:schemeClr val="tx1"/>
                </a:solidFill>
              </a:rPr>
              <a:t>помехозащищенной</a:t>
            </a:r>
            <a:r>
              <a:rPr lang="ru-RU" sz="1600" dirty="0" smtClean="0">
                <a:solidFill>
                  <a:schemeClr val="tx1"/>
                </a:solidFill>
              </a:rPr>
              <a:t> частоте 2.4 ГГц 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-Которая Вам позволит устраивать заезды с несколькими радиоуправляемыми автомоделями одновременно.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643306" y="4429132"/>
            <a:ext cx="5072098" cy="113567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-Возможность ремонта и </a:t>
            </a:r>
            <a:r>
              <a:rPr lang="ru-RU" sz="1600" dirty="0" err="1" smtClean="0">
                <a:solidFill>
                  <a:schemeClr val="tx1"/>
                </a:solidFill>
              </a:rPr>
              <a:t>апгрейда</a:t>
            </a:r>
            <a:r>
              <a:rPr lang="ru-RU" sz="1600" dirty="0" smtClean="0">
                <a:solidFill>
                  <a:schemeClr val="tx1"/>
                </a:solidFill>
              </a:rPr>
              <a:t> автомоделей 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-Позволит Вам поддерживать в рабочем состоянии модель долгие годы и </a:t>
            </a:r>
            <a:r>
              <a:rPr lang="ru-RU" sz="1600" dirty="0" err="1" smtClean="0">
                <a:solidFill>
                  <a:schemeClr val="tx1"/>
                </a:solidFill>
              </a:rPr>
              <a:t>тюнинговать</a:t>
            </a:r>
            <a:r>
              <a:rPr lang="ru-RU" sz="1600" dirty="0" smtClean="0">
                <a:solidFill>
                  <a:schemeClr val="tx1"/>
                </a:solidFill>
              </a:rPr>
              <a:t> под свои предпочтения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3143248"/>
            <a:ext cx="2928958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Аппаратура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управления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7158" y="4500570"/>
            <a:ext cx="2928958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Ремонтопригодность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и </a:t>
            </a:r>
            <a:r>
              <a:rPr lang="ru-RU" sz="1600" dirty="0" err="1" smtClean="0">
                <a:solidFill>
                  <a:schemeClr val="tx1"/>
                </a:solidFill>
              </a:rPr>
              <a:t>апгрейд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5715016"/>
            <a:ext cx="2928958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Корка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5643578"/>
            <a:ext cx="5143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-Кузов автомоделей изготовлен из прочного и гибкого пластика (</a:t>
            </a:r>
            <a:r>
              <a:rPr lang="ru-RU" sz="1600" dirty="0" err="1" smtClean="0"/>
              <a:t>лексана</a:t>
            </a:r>
            <a:r>
              <a:rPr lang="ru-RU" sz="1600" dirty="0" smtClean="0"/>
              <a:t>)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Что позволит защитить электронику от внезапных ударов, столкновений  и повреждений.</a:t>
            </a:r>
          </a:p>
        </p:txBody>
      </p:sp>
      <p:pic>
        <p:nvPicPr>
          <p:cNvPr id="9218" name="Picture 2" descr="https://distributions.com.ua/pictures/5409a10207635de999000010/E18XTb_06-thumb.jpg?1409917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921472"/>
            <a:ext cx="928694" cy="785818"/>
          </a:xfrm>
          <a:prstGeom prst="rect">
            <a:avLst/>
          </a:prstGeom>
          <a:noFill/>
        </p:spPr>
      </p:pic>
      <p:pic>
        <p:nvPicPr>
          <p:cNvPr id="15" name="Picture 2" descr="MT-202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214686"/>
            <a:ext cx="1000132" cy="785818"/>
          </a:xfrm>
          <a:prstGeom prst="rect">
            <a:avLst/>
          </a:prstGeom>
          <a:noFill/>
        </p:spPr>
      </p:pic>
      <p:pic>
        <p:nvPicPr>
          <p:cNvPr id="9220" name="Picture 4" descr="https://distributions.com.ua/pictures/5409a10207635de999000011/E18XTb_07-thumb.jpg?140991718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572008"/>
            <a:ext cx="857256" cy="785818"/>
          </a:xfrm>
          <a:prstGeom prst="rect">
            <a:avLst/>
          </a:prstGeom>
          <a:noFill/>
        </p:spPr>
      </p:pic>
      <p:pic>
        <p:nvPicPr>
          <p:cNvPr id="9224" name="Picture 8" descr="28702 1:18 Truggy Body Whit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5786454"/>
            <a:ext cx="1000132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5328592" cy="9807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1448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B0F0"/>
                </a:solidFill>
              </a:rPr>
              <a:t>Дополнительные преимущества</a:t>
            </a:r>
            <a:endParaRPr lang="ru-RU" sz="1600" b="1" dirty="0">
              <a:solidFill>
                <a:srgbClr val="00B0F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143116"/>
            <a:ext cx="2891150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Шорт-корс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2071678"/>
            <a:ext cx="5143536" cy="12144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err="1" smtClean="0">
                <a:solidFill>
                  <a:schemeClr val="tx1"/>
                </a:solidFill>
              </a:rPr>
              <a:t>Шорт-корс</a:t>
            </a:r>
            <a:r>
              <a:rPr lang="ru-RU" sz="1600" dirty="0" smtClean="0">
                <a:solidFill>
                  <a:schemeClr val="tx1"/>
                </a:solidFill>
              </a:rPr>
              <a:t>  имеет более обтекаемую корку .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Что обеспечит Вам защиту не только амортизаторов, но и колес  автомодели.</a:t>
            </a:r>
          </a:p>
          <a:p>
            <a:pPr>
              <a:buFontTx/>
              <a:buChar char="-"/>
            </a:pPr>
            <a:r>
              <a:rPr lang="it-IT" sz="1600" dirty="0" smtClean="0">
                <a:solidFill>
                  <a:schemeClr val="tx1"/>
                </a:solidFill>
              </a:rPr>
              <a:t>Шорт 1:18 Himoto Tyronno E18SC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4572008"/>
            <a:ext cx="2857520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Трагги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4357694"/>
            <a:ext cx="5286412" cy="157163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err="1" smtClean="0">
                <a:solidFill>
                  <a:schemeClr val="tx1"/>
                </a:solidFill>
              </a:rPr>
              <a:t>Трагги</a:t>
            </a:r>
            <a:r>
              <a:rPr lang="ru-RU" sz="1600" dirty="0" smtClean="0">
                <a:solidFill>
                  <a:schemeClr val="tx1"/>
                </a:solidFill>
              </a:rPr>
              <a:t> – отличное сочетание скорости и проходимости .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Вследствие чего данная модель без проблем проедет по бездорожью на высокой скорости.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Трагги</a:t>
            </a:r>
            <a:r>
              <a:rPr lang="ru-RU" sz="1600" dirty="0" smtClean="0">
                <a:solidFill>
                  <a:schemeClr val="tx1"/>
                </a:solidFill>
              </a:rPr>
              <a:t> 1:18 </a:t>
            </a:r>
            <a:r>
              <a:rPr lang="en-US" sz="1600" dirty="0" err="1" smtClean="0">
                <a:solidFill>
                  <a:schemeClr val="tx1"/>
                </a:solidFill>
              </a:rPr>
              <a:t>Himoto</a:t>
            </a:r>
            <a:r>
              <a:rPr lang="en-US" sz="1600" dirty="0" smtClean="0">
                <a:solidFill>
                  <a:schemeClr val="tx1"/>
                </a:solidFill>
              </a:rPr>
              <a:t> Centro E18XT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</p:txBody>
      </p:sp>
      <p:pic>
        <p:nvPicPr>
          <p:cNvPr id="7170" name="Picture 2" descr="E18SC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214554"/>
            <a:ext cx="1143008" cy="785818"/>
          </a:xfrm>
          <a:prstGeom prst="rect">
            <a:avLst/>
          </a:prstGeom>
          <a:noFill/>
        </p:spPr>
      </p:pic>
      <p:pic>
        <p:nvPicPr>
          <p:cNvPr id="7172" name="Picture 4" descr="E18XTL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643446"/>
            <a:ext cx="1143008" cy="78581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428992" y="3214686"/>
            <a:ext cx="50006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-Колеса </a:t>
            </a:r>
            <a:r>
              <a:rPr lang="ru-RU" sz="1600" dirty="0" err="1" smtClean="0"/>
              <a:t>шорт-корса</a:t>
            </a:r>
            <a:r>
              <a:rPr lang="ru-RU" sz="1600" dirty="0" smtClean="0"/>
              <a:t> со специальной геометрией</a:t>
            </a:r>
          </a:p>
          <a:p>
            <a:r>
              <a:rPr lang="ru-RU" sz="1600" dirty="0" smtClean="0"/>
              <a:t>-Это дает возможность уверенней держаться на дороге, не боясь перевернуться и лучше входить в поворот.</a:t>
            </a:r>
          </a:p>
          <a:p>
            <a:r>
              <a:rPr lang="ru-RU" sz="1600" dirty="0" smtClean="0"/>
              <a:t>-</a:t>
            </a:r>
            <a:r>
              <a:rPr lang="it-IT" sz="1600" dirty="0" smtClean="0"/>
              <a:t>Шорт 1:18 Himoto Tyronno E18SC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357562"/>
            <a:ext cx="2891150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Колеса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шорт-корса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5715016"/>
            <a:ext cx="2891150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Колеса</a:t>
            </a:r>
          </a:p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Трагги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28992" y="5572140"/>
            <a:ext cx="54292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-Колеса модели </a:t>
            </a:r>
            <a:r>
              <a:rPr lang="ru-RU" sz="1600" dirty="0" err="1" smtClean="0"/>
              <a:t>Трагги</a:t>
            </a:r>
            <a:r>
              <a:rPr lang="ru-RU" sz="1600" dirty="0" smtClean="0"/>
              <a:t> имеют </a:t>
            </a:r>
            <a:r>
              <a:rPr lang="ru-RU" sz="1600" dirty="0" err="1" smtClean="0"/>
              <a:t>шипованный</a:t>
            </a:r>
            <a:r>
              <a:rPr lang="ru-RU" sz="1600" dirty="0" smtClean="0"/>
              <a:t> </a:t>
            </a:r>
            <a:r>
              <a:rPr lang="ru-RU" sz="1600" dirty="0" err="1" smtClean="0"/>
              <a:t>внедорожный</a:t>
            </a:r>
            <a:r>
              <a:rPr lang="ru-RU" sz="1600" dirty="0" smtClean="0"/>
              <a:t> протектор. </a:t>
            </a:r>
          </a:p>
          <a:p>
            <a:r>
              <a:rPr lang="ru-RU" sz="1600" dirty="0" smtClean="0"/>
              <a:t>-Что обеспечивает хорошее сцепление по бездорожью.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err="1" smtClean="0"/>
              <a:t>Трагги</a:t>
            </a:r>
            <a:r>
              <a:rPr lang="ru-RU" sz="1600" dirty="0" smtClean="0"/>
              <a:t> 1:18 </a:t>
            </a:r>
            <a:r>
              <a:rPr lang="en-US" sz="1600" dirty="0" err="1" smtClean="0"/>
              <a:t>Himoto</a:t>
            </a:r>
            <a:r>
              <a:rPr lang="en-US" sz="1600" dirty="0" smtClean="0"/>
              <a:t> Centro E18XT</a:t>
            </a:r>
          </a:p>
        </p:txBody>
      </p:sp>
      <p:pic>
        <p:nvPicPr>
          <p:cNvPr id="7174" name="Picture 6" descr="2865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429000"/>
            <a:ext cx="1143008" cy="785818"/>
          </a:xfrm>
          <a:prstGeom prst="rect">
            <a:avLst/>
          </a:prstGeom>
          <a:noFill/>
        </p:spPr>
      </p:pic>
      <p:pic>
        <p:nvPicPr>
          <p:cNvPr id="7176" name="Picture 8" descr="2865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5786454"/>
            <a:ext cx="1143008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5143536" cy="1060472"/>
          </a:xfrm>
        </p:spPr>
        <p:txBody>
          <a:bodyPr>
            <a:noAutofit/>
          </a:bodyPr>
          <a:lstStyle/>
          <a:p>
            <a:r>
              <a:rPr lang="ru-RU" sz="2800" dirty="0" smtClean="0"/>
              <a:t>Ассортимент: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сравнение моделей </a:t>
            </a:r>
            <a:endParaRPr lang="ru-RU" sz="28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776590"/>
              </p:ext>
            </p:extLst>
          </p:nvPr>
        </p:nvGraphicFramePr>
        <p:xfrm>
          <a:off x="89514" y="1916832"/>
          <a:ext cx="8946982" cy="479424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96123"/>
                <a:gridCol w="660064"/>
                <a:gridCol w="645822"/>
                <a:gridCol w="668309"/>
                <a:gridCol w="657088"/>
                <a:gridCol w="697577"/>
                <a:gridCol w="661559"/>
                <a:gridCol w="648072"/>
                <a:gridCol w="643586"/>
                <a:gridCol w="697577"/>
                <a:gridCol w="675061"/>
                <a:gridCol w="648072"/>
                <a:gridCol w="648072"/>
              </a:tblGrid>
              <a:tr h="37616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/>
                        <a:t>Критерии выбора</a:t>
                      </a:r>
                      <a:endParaRPr lang="ru-RU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E18MT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E18MTL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E18XT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E18XTL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E18XB 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E18XBL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E18DB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E18DBL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E18SC</a:t>
                      </a:r>
                      <a:endParaRPr lang="it-IT" sz="1100" b="1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E18HM</a:t>
                      </a:r>
                      <a:endParaRPr lang="it-IT" sz="1100" b="1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E18OR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E18DT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Масштаб</a:t>
                      </a:r>
                      <a:endParaRPr lang="ru-RU" sz="105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1/18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Класс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Монстр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Монстр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Трагги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Трагги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Шорт-корс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Шорт-корс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Ралли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Дрифт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Дизайн (корка)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Монстр-трак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Монстр-трак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Трагги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kern="1200" dirty="0" smtClean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Трагги</a:t>
                      </a:r>
                      <a:endParaRPr lang="ru-RU" sz="1050" b="0" i="0" kern="1200" dirty="0" smtClean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Багги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Песчаная багги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Песчаная багги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Шорт-корс</a:t>
                      </a:r>
                      <a:endParaRPr lang="ru-RU" sz="1050" b="0" i="0" kern="1200" dirty="0" smtClean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Хаммер</a:t>
                      </a:r>
                      <a:endParaRPr lang="ru-RU" sz="1050" b="0" i="0" kern="1200" dirty="0" smtClean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Шоссейная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Шоссейная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Привод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Полный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1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Скорость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40 км/ч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60 км/ч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40 км/ч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60 км/ч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40 км/ч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60 км/ч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40 км/ч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60 км/ч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40 км/ч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40 км/ч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40 км/ч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40 км/ч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3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Двигатель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Коллекторный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Бесколлекторный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Бесколлекторный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Бесколлекторный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Бесколлекторный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Коллекторный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4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Аккумулятор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err="1" smtClean="0">
                          <a:solidFill>
                            <a:srgbClr val="222222"/>
                          </a:solidFill>
                          <a:latin typeface="+mn-lt"/>
                        </a:rPr>
                        <a:t>NiMH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 7,2 В, 800 </a:t>
                      </a:r>
                      <a:r>
                        <a:rPr lang="ru-RU" sz="1050" b="0" i="0" dirty="0" err="1" smtClean="0">
                          <a:solidFill>
                            <a:srgbClr val="222222"/>
                          </a:solidFill>
                          <a:latin typeface="+mn-lt"/>
                        </a:rPr>
                        <a:t>мАч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LiPol</a:t>
                      </a: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 7,4 В, 1500 </a:t>
                      </a: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мАч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 7,2 В, 800 </a:t>
                      </a: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мАч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LiPol</a:t>
                      </a: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 7,4 В, 1500 </a:t>
                      </a: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мАч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 7,2 В, 800 </a:t>
                      </a: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мАч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LiPol</a:t>
                      </a: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 7,4 В, 1500 </a:t>
                      </a: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мАч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 7,2 В, 800 </a:t>
                      </a: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мАч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LiPol</a:t>
                      </a: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 7,4 В, 1500 </a:t>
                      </a: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мАч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 7,2 В, 800 </a:t>
                      </a: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мАч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 7,2 В, 800 </a:t>
                      </a: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мАч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 7,2 В, 800 </a:t>
                      </a: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мАч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NiMH</a:t>
                      </a:r>
                      <a:r>
                        <a:rPr lang="ru-RU" sz="1050" b="0" i="0" kern="1200" dirty="0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 7,2 В, 800 </a:t>
                      </a:r>
                      <a:r>
                        <a:rPr lang="ru-RU" sz="1050" b="0" i="0" kern="1200" dirty="0" err="1" smtClean="0">
                          <a:solidFill>
                            <a:srgbClr val="222222"/>
                          </a:solidFill>
                          <a:latin typeface="+mn-lt"/>
                          <a:ea typeface="+mn-ea"/>
                          <a:cs typeface="+mn-cs"/>
                        </a:rPr>
                        <a:t>мАч</a:t>
                      </a:r>
                      <a:endParaRPr lang="ru-RU" sz="1050" b="0" i="0" kern="1200" dirty="0">
                        <a:solidFill>
                          <a:srgbClr val="22222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9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Колеса</a:t>
                      </a:r>
                      <a:r>
                        <a:rPr lang="ru-RU" sz="1050" b="0" i="0" baseline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 размер, мм</a:t>
                      </a:r>
                      <a:endParaRPr lang="ru-RU" sz="10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65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35</a:t>
                      </a:r>
                      <a:endParaRPr lang="ru-RU" sz="105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65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35</a:t>
                      </a:r>
                      <a:endParaRPr lang="ru-RU" sz="105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64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33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64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33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62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dirty="0" smtClean="0">
                          <a:latin typeface="+mn-lt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62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dirty="0" smtClean="0">
                          <a:latin typeface="+mn-lt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62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dirty="0" smtClean="0">
                          <a:latin typeface="+mn-lt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62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dirty="0" smtClean="0">
                          <a:latin typeface="+mn-lt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62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dirty="0" smtClean="0">
                          <a:latin typeface="+mn-lt"/>
                        </a:rPr>
                        <a:t>24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62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dirty="0" smtClean="0">
                          <a:latin typeface="+mn-lt"/>
                        </a:rPr>
                        <a:t>24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62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dirty="0" smtClean="0">
                          <a:latin typeface="+mn-lt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62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x</a:t>
                      </a:r>
                      <a:r>
                        <a:rPr lang="ru-RU" sz="1050" dirty="0" smtClean="0">
                          <a:latin typeface="+mn-lt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Размеры модели, мм</a:t>
                      </a:r>
                      <a:endParaRPr lang="ru-RU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255x187x90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255x187x90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255x185x90 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255x185x90 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255x187x90 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255x187x90 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255x187x90 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255x187x90 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255x187x90 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255x187x90 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255x185x90 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255x187x90 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Время работы</a:t>
                      </a:r>
                      <a:endParaRPr lang="ru-RU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15-20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30-40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15-20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30-40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15-20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30-40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15-20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30-40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15-20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15-20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15-20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15-20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1132962"/>
              </p:ext>
            </p:extLst>
          </p:nvPr>
        </p:nvGraphicFramePr>
        <p:xfrm>
          <a:off x="50802" y="2143117"/>
          <a:ext cx="8985692" cy="42778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0798"/>
                <a:gridCol w="587320"/>
                <a:gridCol w="650396"/>
                <a:gridCol w="650396"/>
                <a:gridCol w="650396"/>
                <a:gridCol w="629844"/>
                <a:gridCol w="717800"/>
                <a:gridCol w="714380"/>
                <a:gridCol w="703516"/>
                <a:gridCol w="678102"/>
                <a:gridCol w="678102"/>
                <a:gridCol w="684564"/>
                <a:gridCol w="720078"/>
              </a:tblGrid>
              <a:tr h="43076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Критерии выбора</a:t>
                      </a:r>
                      <a:endParaRPr lang="ru-RU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E18MT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E18MTL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E18XT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E18XTL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E18XB 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E18XBL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E18DB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E18DBL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E18SC</a:t>
                      </a:r>
                      <a:endParaRPr lang="it-IT" sz="1100" b="1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E18HM</a:t>
                      </a:r>
                      <a:endParaRPr lang="it-IT" sz="1100" b="1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E18OR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E18DT</a:t>
                      </a:r>
                      <a:endParaRPr lang="en-US" sz="11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Время зарядки</a:t>
                      </a:r>
                      <a:endParaRPr lang="ru-RU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120 мин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08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dirty="0" err="1" smtClean="0"/>
                        <a:t>Влагозащищённая</a:t>
                      </a:r>
                      <a:r>
                        <a:rPr lang="uk-UA" sz="1050" dirty="0" smtClean="0"/>
                        <a:t> </a:t>
                      </a:r>
                      <a:r>
                        <a:rPr lang="uk-UA" sz="1050" dirty="0" err="1" smtClean="0"/>
                        <a:t>электроника</a:t>
                      </a:r>
                      <a:endParaRPr lang="ru-RU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Частичная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Полная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Частичная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Полная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Частичная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Полная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Частичная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Полная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Частичная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Частичная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Частичная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Частичная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08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Амортизаторы</a:t>
                      </a:r>
                      <a:endParaRPr lang="ru-RU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Маслонаполненные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5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Управление</a:t>
                      </a:r>
                      <a:endParaRPr lang="ru-RU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Пропорциональное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5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Радиус действия</a:t>
                      </a:r>
                      <a:endParaRPr lang="ru-RU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150 м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5068">
                <a:tc>
                  <a:txBody>
                    <a:bodyPr/>
                    <a:lstStyle/>
                    <a:p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Питание пульта</a:t>
                      </a:r>
                      <a:endParaRPr lang="ru-RU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Батарейки </a:t>
                      </a:r>
                      <a:r>
                        <a:rPr lang="en-US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AA 4</a:t>
                      </a:r>
                      <a:r>
                        <a:rPr lang="ru-RU" sz="1050" b="0" i="0" dirty="0" smtClean="0">
                          <a:solidFill>
                            <a:srgbClr val="222222"/>
                          </a:solidFill>
                          <a:latin typeface="+mn-lt"/>
                        </a:rPr>
                        <a:t>шт.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0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Комлектация</a:t>
                      </a:r>
                      <a:endParaRPr lang="ru-RU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n-lt"/>
                        </a:rPr>
                        <a:t>RTR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RTR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285728"/>
            <a:ext cx="51125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0" dirty="0" smtClean="0">
                <a:solidFill>
                  <a:schemeClr val="tx1"/>
                </a:solidFill>
              </a:rPr>
              <a:t>Ассортимент: </a:t>
            </a:r>
            <a:r>
              <a:rPr lang="en-US" b="0" dirty="0" smtClean="0">
                <a:solidFill>
                  <a:schemeClr val="tx1"/>
                </a:solidFill>
              </a:rPr>
              <a:t/>
            </a:r>
            <a:br>
              <a:rPr lang="en-US" b="0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>сравнение моделей</a:t>
            </a:r>
            <a:endParaRPr lang="ru-RU" sz="1600" b="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12618</TotalTime>
  <Words>846</Words>
  <Application>Microsoft Office PowerPoint</Application>
  <PresentationFormat>Экран (4:3)</PresentationFormat>
  <Paragraphs>325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test</vt:lpstr>
      <vt:lpstr>Автомодели Himoto в масштабе 1:18</vt:lpstr>
      <vt:lpstr>Содержание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Ассортимент:  сравнение моделей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Пользователь</cp:lastModifiedBy>
  <cp:revision>614</cp:revision>
  <dcterms:created xsi:type="dcterms:W3CDTF">2012-01-23T14:43:31Z</dcterms:created>
  <dcterms:modified xsi:type="dcterms:W3CDTF">2017-11-16T13:18:31Z</dcterms:modified>
</cp:coreProperties>
</file>