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8"/>
  </p:notesMasterIdLst>
  <p:handoutMasterIdLst>
    <p:handoutMasterId r:id="rId9"/>
  </p:handoutMasterIdLst>
  <p:sldIdLst>
    <p:sldId id="276" r:id="rId2"/>
    <p:sldId id="309" r:id="rId3"/>
    <p:sldId id="278" r:id="rId4"/>
    <p:sldId id="314" r:id="rId5"/>
    <p:sldId id="313" r:id="rId6"/>
    <p:sldId id="289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44BC3EC0-DDB6-4344-957B-53DB6A7B1DCE}">
          <p14:sldIdLst>
            <p14:sldId id="276"/>
            <p14:sldId id="309"/>
            <p14:sldId id="278"/>
            <p14:sldId id="314"/>
            <p14:sldId id="313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A662"/>
    <a:srgbClr val="F9B073"/>
    <a:srgbClr val="CC70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61" autoAdjust="0"/>
    <p:restoredTop sz="84588" autoAdjust="0"/>
  </p:normalViewPr>
  <p:slideViewPr>
    <p:cSldViewPr>
      <p:cViewPr>
        <p:scale>
          <a:sx n="90" d="100"/>
          <a:sy n="90" d="100"/>
        </p:scale>
        <p:origin x="-1248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9" y="1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4B696-0ABB-4DA2-B83C-7996631BB58F}" type="datetimeFigureOut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9" y="9428243"/>
            <a:ext cx="2944957" cy="4968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C6895-E909-4C5F-8D7E-67C04E0369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0664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586" cy="4962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15" y="1"/>
            <a:ext cx="2946674" cy="4962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AD296-9CDC-46E6-BF65-3C9BA162E73F}" type="datetimeFigureOut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333" y="4714031"/>
            <a:ext cx="5439009" cy="446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062"/>
            <a:ext cx="2945586" cy="496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15" y="9428062"/>
            <a:ext cx="2946674" cy="496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60B48-23D3-4224-A620-4D2EF7ED92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7961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Пример,</a:t>
            </a:r>
            <a:r>
              <a:rPr lang="ru-RU" baseline="0" dirty="0" smtClean="0"/>
              <a:t> Планшеты </a:t>
            </a:r>
            <a:r>
              <a:rPr lang="en-US" baseline="0" dirty="0" err="1" smtClean="0"/>
              <a:t>Bravis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05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Ключевые особенности товарной группы – до 3 страниц</a:t>
            </a:r>
          </a:p>
          <a:p>
            <a:pPr marL="228600" indent="-228600">
              <a:buAutoNum type="arabicPeriod"/>
            </a:pPr>
            <a:r>
              <a:rPr lang="ru-RU" dirty="0" smtClean="0"/>
              <a:t>Инновационные</a:t>
            </a:r>
            <a:r>
              <a:rPr lang="ru-RU" baseline="0" dirty="0" smtClean="0"/>
              <a:t> разработки – до 2 страниц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Обновления модельного ряда – до 2 страниц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Ассортимент: сравнение моделей – до 3 страниц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552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Максимальный размер фото: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ВхШ</a:t>
            </a:r>
            <a:r>
              <a:rPr lang="ru-RU" baseline="0" dirty="0" smtClean="0"/>
              <a:t>= 3 см х 3 см</a:t>
            </a:r>
            <a:br>
              <a:rPr lang="ru-RU" baseline="0" dirty="0" smtClean="0"/>
            </a:br>
            <a:r>
              <a:rPr lang="ru-RU" dirty="0" smtClean="0"/>
              <a:t>*Общие</a:t>
            </a:r>
            <a:r>
              <a:rPr lang="ru-RU" baseline="0" dirty="0" smtClean="0"/>
              <a:t> – те, которые применяются во всех моделях</a:t>
            </a:r>
            <a:br>
              <a:rPr lang="ru-RU" baseline="0" dirty="0" smtClean="0"/>
            </a:br>
            <a:r>
              <a:rPr lang="ru-RU" baseline="0" dirty="0" smtClean="0"/>
              <a:t>*Технология – отличительная техническая характеристика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* </a:t>
            </a:r>
            <a:r>
              <a:rPr lang="ru-RU" baseline="0" dirty="0" smtClean="0"/>
              <a:t>Преимущества – возможности по сравнению с другими моделями</a:t>
            </a:r>
            <a:br>
              <a:rPr lang="ru-RU" baseline="0" dirty="0" smtClean="0"/>
            </a:br>
            <a:r>
              <a:rPr lang="ru-RU" baseline="0" dirty="0" smtClean="0"/>
              <a:t>* Выгоды – польза, результат для клиента, основанная на мотивах покупки: Удобство, Функциональность, Престиж, Дизайн, Надежность, Практичность, Экономичность</a:t>
            </a:r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475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Критерии выбора – ключевые характеристики при принятии решения покупателем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434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Критерии выбора – ключевые характеристики при принятии решения покупателем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0B48-23D3-4224-A620-4D2EF7ED920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434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1BEBD0-5DC7-4C6F-918D-5680F02A7E42}" type="datetime1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9AA9-FDA0-4813-8F1C-AE071C9CF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4FC4-C70D-4733-96B3-2E191C524C6A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2212-306E-4DE1-AA1A-A8B7B0D7D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F29B1-9987-4B45-A2FF-1BEDB2FC1CEE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AE809-CF83-406B-834A-FB3DA958D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5112568" cy="936104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0168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4BDA752E-012B-4701-9959-B32E9F3ADC87}" type="datetime1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3222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8687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2FCF9583-0157-4AB6-B527-9503B16C71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981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2C1CE0-F826-45E7-99EB-517269A1E5CB}" type="datetime1">
              <a:rPr lang="ru-RU" smtClean="0"/>
              <a:pPr/>
              <a:t>17.12.2019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Ссылка на официальный сайт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5C50-7FEC-4980-BC3A-AC9871115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06FAD-CAFB-41ED-B5DD-D38150E79039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A8E0-B34B-4E11-8C5A-2AA3C05F5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ADDB-624D-4161-96E7-6007C91BCE7C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112B7-375E-4872-B6C6-FC94A78AB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10AA-7FA2-4C6B-8457-769F734DF804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38B27-AD63-4C1E-957B-961C082FF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12D8-8F9F-44D8-98AA-BE209CED1B64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52F6-D778-4DDA-ADD3-F234DBEC3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3850-55A0-4ECA-9AED-6CEAB1D085E8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1EBA-4FF3-485C-A3EC-C149EB2C7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2B8B-EC20-4ED3-B8BA-B032142B32AB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CB0F-1AB8-42E5-9322-CBF8BA54C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A7DFE-FA0F-428E-B488-3134B9D82465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7E65F-F666-464C-9812-AA491BFE8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2C5924-FC1C-47B5-B989-6FB126623FF4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0042F-6284-4059-9A6C-7C82DCB38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412360" cy="115212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Машинки ездящие по стенам</a:t>
            </a:r>
            <a:br>
              <a:rPr lang="ru-RU" sz="3200" b="1" dirty="0" smtClean="0"/>
            </a:br>
            <a:r>
              <a:rPr lang="en-US" sz="3200" b="1" dirty="0" err="1" smtClean="0"/>
              <a:t>Wowitoys</a:t>
            </a:r>
            <a:r>
              <a:rPr lang="en-US" sz="3200" b="1" dirty="0" smtClean="0"/>
              <a:t> 2918 Climbing Car</a:t>
            </a:r>
            <a:endParaRPr lang="ru-RU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349875" cy="373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02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7398" y="500042"/>
            <a:ext cx="4757742" cy="917596"/>
          </a:xfrm>
        </p:spPr>
        <p:txBody>
          <a:bodyPr/>
          <a:lstStyle/>
          <a:p>
            <a:r>
              <a:rPr lang="ru-RU" sz="2800" dirty="0"/>
              <a:t>Содержание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528" y="5949280"/>
            <a:ext cx="8640960" cy="58114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https://distributions.com.ua/brands/wowitoys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8726145"/>
              </p:ext>
            </p:extLst>
          </p:nvPr>
        </p:nvGraphicFramePr>
        <p:xfrm>
          <a:off x="323528" y="2348881"/>
          <a:ext cx="8280919" cy="30692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89085"/>
                <a:gridCol w="6783723"/>
                <a:gridCol w="1008111"/>
              </a:tblGrid>
              <a:tr h="767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Ключевые особенности</a:t>
                      </a:r>
                      <a:endParaRPr lang="ru-RU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Стр. 3</a:t>
                      </a:r>
                    </a:p>
                  </a:txBody>
                  <a:tcPr anchor="ctr"/>
                </a:tc>
              </a:tr>
              <a:tr h="767315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Управление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Стр. 4</a:t>
                      </a:r>
                      <a:endParaRPr lang="ru-RU" dirty="0"/>
                    </a:p>
                  </a:txBody>
                  <a:tcPr anchor="ctr"/>
                </a:tc>
              </a:tr>
              <a:tr h="767315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Комплектация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Стр.</a:t>
                      </a:r>
                      <a:r>
                        <a:rPr lang="ru-RU" baseline="0" dirty="0" smtClean="0"/>
                        <a:t> 5</a:t>
                      </a:r>
                      <a:endParaRPr lang="ru-RU" dirty="0"/>
                    </a:p>
                  </a:txBody>
                  <a:tcPr anchor="ctr"/>
                </a:tc>
              </a:tr>
              <a:tr h="767315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Характеристики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Стр. 6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5603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862" y="71414"/>
            <a:ext cx="5328592" cy="1214446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Ключевые отличительные особенности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товара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9798" y="1782506"/>
            <a:ext cx="3456384" cy="43204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8A662"/>
                </a:solidFill>
              </a:rPr>
              <a:t>Общие преимущества</a:t>
            </a:r>
            <a:endParaRPr lang="ru-RU" sz="1600" b="1" dirty="0">
              <a:solidFill>
                <a:srgbClr val="F8A66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250652"/>
            <a:ext cx="2304000" cy="93600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Ездит по стенам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2250652"/>
            <a:ext cx="5904656" cy="446439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Может ездить как по полу, так и по гладким вертикальным поверхностям, таким как: стены, окна и потолки за счёт специальной присоски в дне машинки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Высокая скорость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Может разворачиваться на месте</a:t>
            </a: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Стремительный агрессивный вид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Светодиодная подсветка </a:t>
            </a:r>
          </a:p>
          <a:p>
            <a:endParaRPr lang="ru-RU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Литиевый аккумулятор ёмкий и мощный (ездит быстрее и дольше)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Комплектная зарядка </a:t>
            </a:r>
            <a:r>
              <a:rPr lang="en-US" sz="1600" dirty="0" smtClean="0">
                <a:solidFill>
                  <a:schemeClr val="tx1"/>
                </a:solidFill>
              </a:rPr>
              <a:t>c USB (</a:t>
            </a:r>
            <a:r>
              <a:rPr lang="ru-RU" sz="1600" dirty="0" smtClean="0">
                <a:solidFill>
                  <a:schemeClr val="tx1"/>
                </a:solidFill>
              </a:rPr>
              <a:t>можно зарядить от любого </a:t>
            </a:r>
            <a:r>
              <a:rPr lang="en-US" sz="1600" dirty="0" smtClean="0">
                <a:solidFill>
                  <a:schemeClr val="tx1"/>
                </a:solidFill>
              </a:rPr>
              <a:t>USB </a:t>
            </a:r>
            <a:r>
              <a:rPr lang="ru-RU" sz="1600" dirty="0" smtClean="0">
                <a:solidFill>
                  <a:schemeClr val="tx1"/>
                </a:solidFill>
              </a:rPr>
              <a:t>блока питания или устройства с </a:t>
            </a:r>
            <a:r>
              <a:rPr lang="en-US" sz="1600" dirty="0" smtClean="0">
                <a:solidFill>
                  <a:schemeClr val="tx1"/>
                </a:solidFill>
              </a:rPr>
              <a:t>USB 5</a:t>
            </a:r>
            <a:r>
              <a:rPr lang="ru-RU" sz="1600" dirty="0" smtClean="0">
                <a:solidFill>
                  <a:schemeClr val="tx1"/>
                </a:solidFill>
              </a:rPr>
              <a:t>В гнездом)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3402780"/>
            <a:ext cx="2304000" cy="93600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tx1"/>
                </a:solidFill>
              </a:rPr>
              <a:t>Быстрая и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манёвренная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4554908"/>
            <a:ext cx="2304000" cy="93600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Яркий дизайн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5635028"/>
            <a:ext cx="2304000" cy="93600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Современное</a:t>
            </a:r>
            <a:endParaRPr lang="ru-RU" sz="1600" dirty="0">
              <a:solidFill>
                <a:schemeClr val="tx1"/>
              </a:solidFill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питание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22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229" b="93813" l="10000" r="9183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09" y="4221088"/>
            <a:ext cx="200784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010" y="349756"/>
            <a:ext cx="5112568" cy="936104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</a:rPr>
              <a:t>Управление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690" y="468365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˄ Движение вперёд</a:t>
            </a:r>
          </a:p>
          <a:p>
            <a:r>
              <a:rPr lang="ru-RU" dirty="0" smtClean="0"/>
              <a:t>˅ Движение назад</a:t>
            </a:r>
            <a:endParaRPr lang="ru-RU" dirty="0"/>
          </a:p>
        </p:txBody>
      </p:sp>
      <p:cxnSp>
        <p:nvCxnSpPr>
          <p:cNvPr id="6" name="Соединительная линия уступом 5"/>
          <p:cNvCxnSpPr>
            <a:stCxn id="4" idx="3"/>
          </p:cNvCxnSpPr>
          <p:nvPr/>
        </p:nvCxnSpPr>
        <p:spPr>
          <a:xfrm flipV="1">
            <a:off x="2990930" y="4807219"/>
            <a:ext cx="1231790" cy="1996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45809" y="4484052"/>
            <a:ext cx="246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ru-RU" dirty="0" smtClean="0"/>
              <a:t> Повернуть налево</a:t>
            </a:r>
          </a:p>
          <a:p>
            <a:r>
              <a:rPr lang="en-US" dirty="0" smtClean="0"/>
              <a:t>&gt; </a:t>
            </a:r>
            <a:r>
              <a:rPr lang="ru-RU" dirty="0" smtClean="0"/>
              <a:t>Повернуть направо</a:t>
            </a:r>
            <a:endParaRPr lang="ru-RU" dirty="0"/>
          </a:p>
        </p:txBody>
      </p:sp>
      <p:cxnSp>
        <p:nvCxnSpPr>
          <p:cNvPr id="12" name="Соединительная линия уступом 11"/>
          <p:cNvCxnSpPr>
            <a:stCxn id="10" idx="1"/>
          </p:cNvCxnSpPr>
          <p:nvPr/>
        </p:nvCxnSpPr>
        <p:spPr>
          <a:xfrm rot="10800000">
            <a:off x="5244229" y="4718616"/>
            <a:ext cx="1101581" cy="8860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8179" y="33483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Выключатель питания пульта</a:t>
            </a:r>
            <a:endParaRPr lang="ru-RU" dirty="0"/>
          </a:p>
        </p:txBody>
      </p:sp>
      <p:cxnSp>
        <p:nvCxnSpPr>
          <p:cNvPr id="18" name="Соединительная линия уступом 17"/>
          <p:cNvCxnSpPr>
            <a:stCxn id="16" idx="3"/>
          </p:cNvCxnSpPr>
          <p:nvPr/>
        </p:nvCxnSpPr>
        <p:spPr>
          <a:xfrm>
            <a:off x="3356531" y="3533038"/>
            <a:ext cx="1296144" cy="1041561"/>
          </a:xfrm>
          <a:prstGeom prst="bentConnector3">
            <a:avLst>
              <a:gd name="adj1" fmla="val 83089"/>
            </a:avLst>
          </a:prstGeom>
          <a:ln>
            <a:solidFill>
              <a:schemeClr val="tx1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6340" y="3874511"/>
            <a:ext cx="26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Вращаться на месте </a:t>
            </a:r>
            <a:r>
              <a:rPr lang="ru-RU" dirty="0" smtClean="0"/>
              <a:t>против </a:t>
            </a:r>
            <a:r>
              <a:rPr lang="ru-RU" dirty="0"/>
              <a:t>часовой </a:t>
            </a:r>
            <a:r>
              <a:rPr lang="ru-RU" dirty="0" smtClean="0"/>
              <a:t>стрелки</a:t>
            </a:r>
            <a:endParaRPr lang="ru-RU" dirty="0"/>
          </a:p>
        </p:txBody>
      </p:sp>
      <p:cxnSp>
        <p:nvCxnSpPr>
          <p:cNvPr id="26" name="Соединительная линия уступом 25"/>
          <p:cNvCxnSpPr>
            <a:stCxn id="24" idx="3"/>
          </p:cNvCxnSpPr>
          <p:nvPr/>
        </p:nvCxnSpPr>
        <p:spPr>
          <a:xfrm>
            <a:off x="3090635" y="4197677"/>
            <a:ext cx="1160796" cy="160898"/>
          </a:xfrm>
          <a:prstGeom prst="bentConnector3">
            <a:avLst>
              <a:gd name="adj1" fmla="val 100192"/>
            </a:avLst>
          </a:prstGeom>
          <a:ln>
            <a:solidFill>
              <a:schemeClr val="tx1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Box 2047"/>
          <p:cNvSpPr txBox="1"/>
          <p:nvPr/>
        </p:nvSpPr>
        <p:spPr>
          <a:xfrm>
            <a:off x="5267944" y="3555337"/>
            <a:ext cx="279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Вращаться на месте по часовой стрелке</a:t>
            </a:r>
            <a:endParaRPr lang="ru-RU" dirty="0"/>
          </a:p>
        </p:txBody>
      </p:sp>
      <p:cxnSp>
        <p:nvCxnSpPr>
          <p:cNvPr id="2051" name="Соединительная линия уступом 2050"/>
          <p:cNvCxnSpPr>
            <a:stCxn id="2048" idx="1"/>
          </p:cNvCxnSpPr>
          <p:nvPr/>
        </p:nvCxnSpPr>
        <p:spPr>
          <a:xfrm rot="10800000" flipV="1">
            <a:off x="5123928" y="3878503"/>
            <a:ext cx="144016" cy="48007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64088" y="2702041"/>
            <a:ext cx="24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Переключатель канала</a:t>
            </a:r>
            <a:endParaRPr lang="ru-RU" dirty="0"/>
          </a:p>
        </p:txBody>
      </p:sp>
      <p:cxnSp>
        <p:nvCxnSpPr>
          <p:cNvPr id="38" name="Соединительная линия уступом 37"/>
          <p:cNvCxnSpPr>
            <a:stCxn id="37" idx="1"/>
          </p:cNvCxnSpPr>
          <p:nvPr/>
        </p:nvCxnSpPr>
        <p:spPr>
          <a:xfrm rot="10800000" flipV="1">
            <a:off x="4860032" y="3025206"/>
            <a:ext cx="504056" cy="165845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115616" y="2702041"/>
            <a:ext cx="24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Окно ИК-передатчика</a:t>
            </a:r>
            <a:endParaRPr lang="ru-RU" dirty="0"/>
          </a:p>
        </p:txBody>
      </p:sp>
      <p:cxnSp>
        <p:nvCxnSpPr>
          <p:cNvPr id="57" name="Соединительная линия уступом 56"/>
          <p:cNvCxnSpPr>
            <a:stCxn id="56" idx="3"/>
            <a:endCxn id="3074" idx="0"/>
          </p:cNvCxnSpPr>
          <p:nvPr/>
        </p:nvCxnSpPr>
        <p:spPr>
          <a:xfrm>
            <a:off x="3531616" y="2886707"/>
            <a:ext cx="1203815" cy="133438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Комплектация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829300" y="414908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Машинка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Пульт управления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Зарядное устройство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Инструкция</a:t>
            </a:r>
            <a:endParaRPr lang="en-US" dirty="0"/>
          </a:p>
        </p:txBody>
      </p:sp>
      <p:pic>
        <p:nvPicPr>
          <p:cNvPr id="2050" name="Picture 2" descr="C:\Users\73B5~1\AppData\Local\Temp\WPDNSE\{15330776-0000-0000-0000-000000000000}\IMG_20191217_1634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9" t="12036" r="7080" b="9262"/>
          <a:stretch/>
        </p:blipFill>
        <p:spPr bwMode="auto">
          <a:xfrm>
            <a:off x="516207" y="2348880"/>
            <a:ext cx="5364797" cy="3766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23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Технические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характеристики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1795686"/>
              </p:ext>
            </p:extLst>
          </p:nvPr>
        </p:nvGraphicFramePr>
        <p:xfrm>
          <a:off x="289326" y="2214554"/>
          <a:ext cx="8459138" cy="43199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2514"/>
                <a:gridCol w="5616624"/>
              </a:tblGrid>
              <a:tr h="6383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Характеристика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Значение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Время работы</a:t>
                      </a:r>
                      <a:endParaRPr lang="ru-RU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От 4 до 6 минут (при</a:t>
                      </a:r>
                      <a:r>
                        <a:rPr lang="ru-RU" sz="1400" baseline="0" dirty="0" smtClean="0"/>
                        <a:t> включенном режиме езды по стенам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Время зарядки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60</a:t>
                      </a:r>
                      <a:r>
                        <a:rPr lang="ru-RU" sz="1400" baseline="0" dirty="0" smtClean="0"/>
                        <a:t> - 90 минут, по окончании зарядки индикатор потухнет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Источник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питания для зарядки</a:t>
                      </a:r>
                      <a:endParaRPr lang="ru-RU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Любое устройство (прибор или же </a:t>
                      </a:r>
                      <a:r>
                        <a:rPr lang="uk-UA" sz="1400" dirty="0" smtClean="0"/>
                        <a:t>адаптер</a:t>
                      </a:r>
                      <a:r>
                        <a:rPr lang="ru-RU" sz="1400" dirty="0" smtClean="0"/>
                        <a:t>) с </a:t>
                      </a:r>
                      <a:r>
                        <a:rPr lang="en-US" sz="1400" dirty="0" smtClean="0"/>
                        <a:t>USB-</a:t>
                      </a:r>
                      <a:r>
                        <a:rPr lang="ru-RU" sz="1400" dirty="0" smtClean="0"/>
                        <a:t>портом</a:t>
                      </a:r>
                      <a:r>
                        <a:rPr lang="ru-RU" sz="1400" baseline="0" dirty="0" smtClean="0"/>
                        <a:t> 5В</a:t>
                      </a:r>
                      <a:endParaRPr lang="ru-RU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Максимальная скорость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3-5 км/ч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Питание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пульта</a:t>
                      </a:r>
                      <a:endParaRPr lang="ru-RU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Шесть батареек типоразмера АА (не в комплекте)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Управление скоростью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Дискретное</a:t>
                      </a:r>
                      <a:r>
                        <a:rPr lang="ru-RU" sz="1400" baseline="0" dirty="0" smtClean="0"/>
                        <a:t> (</a:t>
                      </a:r>
                      <a:r>
                        <a:rPr lang="ru-RU" sz="1400" baseline="0" dirty="0" err="1" smtClean="0"/>
                        <a:t>вкл</a:t>
                      </a:r>
                      <a:r>
                        <a:rPr lang="ru-RU" sz="1400" baseline="0" dirty="0" smtClean="0"/>
                        <a:t>/</a:t>
                      </a:r>
                      <a:r>
                        <a:rPr lang="ru-RU" sz="1400" baseline="0" dirty="0" err="1" smtClean="0"/>
                        <a:t>выкл</a:t>
                      </a:r>
                      <a:r>
                        <a:rPr lang="ru-RU" sz="1400" baseline="0" dirty="0" smtClean="0"/>
                        <a:t>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Управление поворотами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Дискретное</a:t>
                      </a:r>
                      <a:r>
                        <a:rPr lang="ru-RU" sz="1400" baseline="0" dirty="0" smtClean="0"/>
                        <a:t> (или </a:t>
                      </a:r>
                      <a:r>
                        <a:rPr lang="ru-RU" sz="1400" baseline="0" smtClean="0"/>
                        <a:t>полный </a:t>
                      </a:r>
                      <a:r>
                        <a:rPr lang="ru-RU" sz="1400" baseline="0" smtClean="0"/>
                        <a:t>поворот, </a:t>
                      </a:r>
                      <a:r>
                        <a:rPr lang="ru-RU" sz="1400" baseline="0" dirty="0" smtClean="0"/>
                        <a:t>или прямо)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Аппаратура радиоуправления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Инфракрасное управление 36/38/40 КГц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623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</Template>
  <TotalTime>697</TotalTime>
  <Words>311</Words>
  <Application>Microsoft Office PowerPoint</Application>
  <PresentationFormat>Экран (4:3)</PresentationFormat>
  <Paragraphs>88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test</vt:lpstr>
      <vt:lpstr>Машинки ездящие по стенам Wowitoys 2918 Climbing Car</vt:lpstr>
      <vt:lpstr>Содержание</vt:lpstr>
      <vt:lpstr>Ключевые отличительные особенности  товара</vt:lpstr>
      <vt:lpstr>Управление</vt:lpstr>
      <vt:lpstr>Комплектация</vt:lpstr>
      <vt:lpstr>Технические  характеристики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Товарная группа и бренд*</dc:title>
  <dc:creator>Пользователь</dc:creator>
  <cp:lastModifiedBy>Пользователь</cp:lastModifiedBy>
  <cp:revision>92</cp:revision>
  <dcterms:created xsi:type="dcterms:W3CDTF">2017-04-19T12:38:14Z</dcterms:created>
  <dcterms:modified xsi:type="dcterms:W3CDTF">2019-12-17T17:45:43Z</dcterms:modified>
</cp:coreProperties>
</file>