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0"/>
  </p:notesMasterIdLst>
  <p:handoutMasterIdLst>
    <p:handoutMasterId r:id="rId11"/>
  </p:handoutMasterIdLst>
  <p:sldIdLst>
    <p:sldId id="276" r:id="rId2"/>
    <p:sldId id="309" r:id="rId3"/>
    <p:sldId id="278" r:id="rId4"/>
    <p:sldId id="314" r:id="rId5"/>
    <p:sldId id="312" r:id="rId6"/>
    <p:sldId id="310" r:id="rId7"/>
    <p:sldId id="289" r:id="rId8"/>
    <p:sldId id="290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44BC3EC0-DDB6-4344-957B-53DB6A7B1DCE}">
          <p14:sldIdLst>
            <p14:sldId id="276"/>
            <p14:sldId id="309"/>
            <p14:sldId id="278"/>
            <p14:sldId id="314"/>
            <p14:sldId id="312"/>
            <p14:sldId id="310"/>
            <p14:sldId id="289"/>
            <p14:sldId id="290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8A662"/>
    <a:srgbClr val="F9B073"/>
    <a:srgbClr val="CC706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06" autoAdjust="0"/>
    <p:restoredTop sz="99283" autoAdjust="0"/>
  </p:normalViewPr>
  <p:slideViewPr>
    <p:cSldViewPr>
      <p:cViewPr varScale="1">
        <p:scale>
          <a:sx n="73" d="100"/>
          <a:sy n="73" d="100"/>
        </p:scale>
        <p:origin x="-129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</a:t>
            </a:r>
            <a:r>
              <a:rPr lang="ru-RU" smtClean="0"/>
              <a:t>до </a:t>
            </a:r>
            <a:r>
              <a:rPr lang="ru-RU" dirty="0" smtClean="0"/>
              <a:t>3</a:t>
            </a:r>
            <a:r>
              <a:rPr lang="ru-RU" smtClean="0"/>
              <a:t> </a:t>
            </a:r>
            <a:r>
              <a:rPr lang="ru-RU" dirty="0" smtClean="0"/>
              <a:t>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ВхШ=</a:t>
            </a:r>
            <a:r>
              <a:rPr lang="ru-RU" baseline="0" dirty="0" smtClean="0"/>
              <a:t>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47589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Название – оригинальное название разработки, технологии, программы…</a:t>
            </a:r>
            <a:br>
              <a:rPr lang="ru-RU" baseline="0" dirty="0" smtClean="0"/>
            </a:br>
            <a:r>
              <a:rPr lang="ru-RU" baseline="0" dirty="0" smtClean="0"/>
              <a:t>* Результат – выгода для клиента, которую он получает при использовании этой возможности</a:t>
            </a:r>
            <a:br>
              <a:rPr lang="ru-RU" baseline="0" dirty="0" smtClean="0"/>
            </a:br>
            <a:r>
              <a:rPr lang="ru-RU" baseline="0" dirty="0" smtClean="0"/>
              <a:t>* Слова-связки – описание действия, которое приводит к результату. Примеры: позволяет, поддерживает, обеспечивает, выполняет…</a:t>
            </a:r>
            <a:br>
              <a:rPr lang="ru-RU" baseline="0" dirty="0" smtClean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25562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243420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* Критерии выбора – ключевые характеристики при принятии решения покупателем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01241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26.07.2017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6948264" y="5949280"/>
            <a:ext cx="1800200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62" y="1816099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3600" dirty="0" smtClean="0"/>
              <a:t>Танковый </a:t>
            </a:r>
            <a:r>
              <a:rPr lang="ru-RU" sz="3600" dirty="0"/>
              <a:t>бой р/у 1:24 </a:t>
            </a:r>
            <a:r>
              <a:rPr lang="ru-RU" sz="3600" dirty="0" err="1"/>
              <a:t>HuanQi</a:t>
            </a:r>
            <a:r>
              <a:rPr lang="ru-RU" sz="3600" dirty="0"/>
              <a:t> 558</a:t>
            </a:r>
            <a:br>
              <a:rPr lang="ru-RU" sz="3600" dirty="0"/>
            </a:br>
            <a:endParaRPr lang="ru-RU" sz="1400" dirty="0"/>
          </a:p>
        </p:txBody>
      </p:sp>
      <p:pic>
        <p:nvPicPr>
          <p:cNvPr id="21506" name="Picture 2" descr="https://distributions.com.ua/pictures/54ecca0805f124354e000001/HQ-558_01-large.jpg?142480432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0166" y="3214686"/>
            <a:ext cx="5715000" cy="31813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5960" y="571480"/>
            <a:ext cx="4614866" cy="846158"/>
          </a:xfrm>
        </p:spPr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95536" y="6165304"/>
            <a:ext cx="7848872" cy="288032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https://distributions.com.ua/brands/huan_qi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43185354"/>
              </p:ext>
            </p:extLst>
          </p:nvPr>
        </p:nvGraphicFramePr>
        <p:xfrm>
          <a:off x="323528" y="2411198"/>
          <a:ext cx="8280919" cy="2232248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3-5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Инновационные</a:t>
                      </a:r>
                      <a:r>
                        <a:rPr lang="ru-RU" baseline="0" dirty="0" smtClean="0"/>
                        <a:t> разработки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</a:t>
                      </a:r>
                      <a:r>
                        <a:rPr lang="ru-RU" baseline="0" dirty="0" smtClean="0"/>
                        <a:t> 6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/>
                </a:tc>
              </a:tr>
              <a:tr h="1003046">
                <a:tc>
                  <a:txBody>
                    <a:bodyPr/>
                    <a:lstStyle/>
                    <a:p>
                      <a:r>
                        <a:rPr lang="ru-RU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Ассортимент: сравнение</a:t>
                      </a:r>
                      <a:r>
                        <a:rPr lang="ru-RU" baseline="0" dirty="0" smtClean="0"/>
                        <a:t> моделей по ключевым критериям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7-8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56034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862" y="72008"/>
            <a:ext cx="5328592" cy="11424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2089845"/>
            <a:ext cx="253396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Два танка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в комплекте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94564" y="2163093"/>
            <a:ext cx="572872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Наличие двух радиоуправляемых танков в комплекте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Таким образом, приобретая один комплект – вы имеете две игрушки и можете угодить двум детям одновременно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3045932" y="3171093"/>
            <a:ext cx="5677352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Инфракрасные </a:t>
            </a:r>
            <a:r>
              <a:rPr lang="ru-RU" sz="1600" dirty="0">
                <a:solidFill>
                  <a:schemeClr val="tx1"/>
                </a:solidFill>
              </a:rPr>
              <a:t>пушки и датчики для ведения боя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 Можно устраивать бои между танками, не теряя пульки и без опасности травмировать танкистов в процессе боя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010228" y="5635710"/>
            <a:ext cx="5810244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Танки работают на разных мегагерцовых частотах (40</a:t>
            </a:r>
            <a:r>
              <a:rPr lang="en-US" sz="1600" dirty="0" err="1" smtClean="0">
                <a:solidFill>
                  <a:schemeClr val="tx1"/>
                </a:solidFill>
              </a:rPr>
              <a:t>Mhz</a:t>
            </a:r>
            <a:r>
              <a:rPr lang="en-US" sz="1600" dirty="0" smtClean="0">
                <a:solidFill>
                  <a:schemeClr val="tx1"/>
                </a:solidFill>
              </a:rPr>
              <a:t>, 27Mhz)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Это дает возможность управлять двумя танками одновременно, не боясь, что частоты пересекутся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3010228" y="4050575"/>
            <a:ext cx="5954260" cy="1695004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Танки оснащены индикацией попадания – «жизни» и лазерным прицелом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Можно не считать попадания, это делает танк. Наличие «жизней» делает игру затягивающей и интересной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00380" y="3248541"/>
            <a:ext cx="253396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Инфракрасная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пушка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3452" y="5705363"/>
            <a:ext cx="253396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Разные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Мегагерцовые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частоты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173452" y="4438173"/>
            <a:ext cx="253396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Индикация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попадания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410" name="Picture 2" descr="https://distributions.com.ua/pictures/54ecca0805f124354e000003/HQ-558_03-thumb.jpg?14248043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3115"/>
            <a:ext cx="896894" cy="822153"/>
          </a:xfrm>
          <a:prstGeom prst="rect">
            <a:avLst/>
          </a:prstGeom>
          <a:noFill/>
        </p:spPr>
      </p:pic>
      <p:pic>
        <p:nvPicPr>
          <p:cNvPr id="17412" name="Picture 4" descr="https://distributions.com.ua/pictures/54ecca0805f124354e000002/HQ-558_02-thumb.jpg?14248043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331436"/>
            <a:ext cx="857256" cy="785818"/>
          </a:xfrm>
          <a:prstGeom prst="rect">
            <a:avLst/>
          </a:prstGeom>
          <a:noFill/>
        </p:spPr>
      </p:pic>
      <p:pic>
        <p:nvPicPr>
          <p:cNvPr id="17414" name="Picture 6" descr="https://distributions.com.ua/pictures/54ecca0805f124354e000004/HQ-558_04-thumb.jpg?142480433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8457" y="5768851"/>
            <a:ext cx="857256" cy="790576"/>
          </a:xfrm>
          <a:prstGeom prst="rect">
            <a:avLst/>
          </a:prstGeom>
          <a:noFill/>
        </p:spPr>
      </p:pic>
      <p:pic>
        <p:nvPicPr>
          <p:cNvPr id="17416" name="Picture 8" descr="https://distributions.com.ua/pictures/54ecca0805f124354e000008/HQ-558_08-thumb.jpg?142480434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1520" y="4520090"/>
            <a:ext cx="857256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3446"/>
            <a:ext cx="5328592" cy="107097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30287" y="1947187"/>
            <a:ext cx="2462522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Дискретное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управление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067610" y="1920934"/>
            <a:ext cx="5728720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-У танков простое дискретное управление, т.е. скорость всегда одинаковая, </a:t>
            </a:r>
            <a:r>
              <a:rPr lang="ru-RU" sz="1600" dirty="0">
                <a:solidFill>
                  <a:schemeClr val="tx1"/>
                </a:solidFill>
              </a:rPr>
              <a:t>около </a:t>
            </a:r>
            <a:r>
              <a:rPr lang="uk-UA" sz="1600" dirty="0">
                <a:solidFill>
                  <a:schemeClr val="tx1"/>
                </a:solidFill>
              </a:rPr>
              <a:t>3-5 </a:t>
            </a:r>
            <a:r>
              <a:rPr lang="uk-UA" sz="1600" dirty="0" smtClean="0">
                <a:solidFill>
                  <a:schemeClr val="tx1"/>
                </a:solidFill>
              </a:rPr>
              <a:t>км/час.</a:t>
            </a: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Что дает возможность </a:t>
            </a:r>
            <a:r>
              <a:rPr lang="ru-RU" sz="1600" dirty="0">
                <a:solidFill>
                  <a:schemeClr val="tx1"/>
                </a:solidFill>
              </a:rPr>
              <a:t>ребенку безопасно управлять танком.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3067610" y="3000372"/>
            <a:ext cx="5724528" cy="145958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Наличие именно съемного </a:t>
            </a:r>
            <a:r>
              <a:rPr lang="en-US" sz="1600" dirty="0" smtClean="0">
                <a:solidFill>
                  <a:schemeClr val="tx1"/>
                </a:solidFill>
              </a:rPr>
              <a:t>Ni</a:t>
            </a:r>
            <a:r>
              <a:rPr lang="ru-RU" sz="1600" dirty="0" smtClean="0">
                <a:solidFill>
                  <a:schemeClr val="tx1"/>
                </a:solidFill>
              </a:rPr>
              <a:t>С</a:t>
            </a:r>
            <a:r>
              <a:rPr lang="en-US" sz="1600" dirty="0" smtClean="0">
                <a:solidFill>
                  <a:schemeClr val="tx1"/>
                </a:solidFill>
              </a:rPr>
              <a:t>d </a:t>
            </a:r>
            <a:r>
              <a:rPr lang="ru-RU" sz="1600" dirty="0" smtClean="0">
                <a:solidFill>
                  <a:schemeClr val="tx1"/>
                </a:solidFill>
              </a:rPr>
              <a:t>аккумулятора в комплекте.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Что дает возможность приобрести дополнительный (больший по емкости) аккумулятор, увеличив время «</a:t>
            </a:r>
            <a:r>
              <a:rPr lang="ru-RU" sz="1600" dirty="0" err="1" smtClean="0">
                <a:solidFill>
                  <a:schemeClr val="tx1"/>
                </a:solidFill>
              </a:rPr>
              <a:t>войнушек</a:t>
            </a:r>
            <a:r>
              <a:rPr lang="ru-RU" sz="1600" dirty="0" smtClean="0">
                <a:solidFill>
                  <a:schemeClr val="tx1"/>
                </a:solidFill>
              </a:rPr>
              <a:t>» до максимально возможного.</a:t>
            </a:r>
            <a:r>
              <a:rPr lang="en-US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А такой химический тип аккумуляторов, </a:t>
            </a:r>
            <a:r>
              <a:rPr lang="en-US" sz="1600" dirty="0" smtClean="0">
                <a:solidFill>
                  <a:schemeClr val="tx1"/>
                </a:solidFill>
              </a:rPr>
              <a:t>Ni</a:t>
            </a:r>
            <a:r>
              <a:rPr lang="ru-RU" sz="1600" dirty="0">
                <a:solidFill>
                  <a:schemeClr val="tx1"/>
                </a:solidFill>
              </a:rPr>
              <a:t>С</a:t>
            </a:r>
            <a:r>
              <a:rPr lang="en-US" sz="1600" dirty="0" smtClean="0">
                <a:solidFill>
                  <a:schemeClr val="tx1"/>
                </a:solidFill>
              </a:rPr>
              <a:t>d</a:t>
            </a:r>
            <a:r>
              <a:rPr lang="ru-RU" sz="1600" dirty="0" smtClean="0">
                <a:solidFill>
                  <a:schemeClr val="tx1"/>
                </a:solidFill>
              </a:rPr>
              <a:t>, – один из самых безопасных, их даже можно оставлять без присмотра во время зарядки.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45" name="Прямоугольник 44"/>
          <p:cNvSpPr/>
          <p:nvPr/>
        </p:nvSpPr>
        <p:spPr>
          <a:xfrm>
            <a:off x="3067610" y="4568974"/>
            <a:ext cx="5724528" cy="1146042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Танковый бой оснащен полноценным гусеничным приводом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Который позволяет </a:t>
            </a:r>
            <a:r>
              <a:rPr lang="ru-RU" sz="1600" dirty="0">
                <a:solidFill>
                  <a:schemeClr val="tx1"/>
                </a:solidFill>
              </a:rPr>
              <a:t>разворачиваться на </a:t>
            </a:r>
            <a:r>
              <a:rPr lang="ru-RU" sz="1600" dirty="0" smtClean="0">
                <a:solidFill>
                  <a:schemeClr val="tx1"/>
                </a:solidFill>
              </a:rPr>
              <a:t>месте, как настоящий танк, </a:t>
            </a:r>
            <a:r>
              <a:rPr lang="ru-RU" sz="1600" dirty="0">
                <a:solidFill>
                  <a:schemeClr val="tx1"/>
                </a:solidFill>
              </a:rPr>
              <a:t>ездить по бездорожью, преодолевать препятствия и развивать достаточно высокую </a:t>
            </a:r>
            <a:r>
              <a:rPr lang="ru-RU" sz="1600" dirty="0" smtClean="0">
                <a:solidFill>
                  <a:schemeClr val="tx1"/>
                </a:solidFill>
              </a:rPr>
              <a:t>скорость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3071802" y="5778586"/>
            <a:ext cx="5720336" cy="100800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>
                <a:solidFill>
                  <a:schemeClr val="tx1"/>
                </a:solidFill>
              </a:rPr>
              <a:t> Движение танков, повороты башен и выстрелы сопровождаются звуковыми эффектами.</a:t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 Модель выглядит еще более реалистичной, по звукам танка – всегда сможете определить, попал ли противник в Ваш танк.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48195" y="3182289"/>
            <a:ext cx="2405196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Съемный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аккумулятор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14282" y="4636140"/>
            <a:ext cx="2462522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Гусеничный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привод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214282" y="5794546"/>
            <a:ext cx="2450541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Звуковые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эффекты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https://distributions.com.ua/pictures/54ecca0805f124354e000005/HQ-558_05-thumb.jpg?142480434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722" y="4716046"/>
            <a:ext cx="785818" cy="785818"/>
          </a:xfrm>
          <a:prstGeom prst="rect">
            <a:avLst/>
          </a:prstGeom>
          <a:noFill/>
        </p:spPr>
      </p:pic>
      <p:pic>
        <p:nvPicPr>
          <p:cNvPr id="2052" name="Picture 4" descr="https://distributions.com.ua/pictures/54ecca0805f124354e000009/HQ-558_09-thumb.jpg?142480435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3244100"/>
            <a:ext cx="785818" cy="785818"/>
          </a:xfrm>
          <a:prstGeom prst="rect">
            <a:avLst/>
          </a:prstGeom>
          <a:noFill/>
        </p:spPr>
      </p:pic>
      <p:pic>
        <p:nvPicPr>
          <p:cNvPr id="2054" name="Picture 6" descr="https://distributions.com.ua/pictures/54ecca0805f124354e000007/HQ-558_07-thumb.jpg?142480434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0" y="2000240"/>
            <a:ext cx="785818" cy="785818"/>
          </a:xfrm>
          <a:prstGeom prst="rect">
            <a:avLst/>
          </a:prstGeom>
          <a:noFill/>
        </p:spPr>
      </p:pic>
      <p:sp>
        <p:nvSpPr>
          <p:cNvPr id="2056" name="AutoShape 8" descr="Картинки по запросу звук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58" name="AutoShape 10" descr="Картинки по запросу звук ико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62" name="AutoShape 14" descr="Картинки по запросу звук иконка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362" name="Picture 2" descr="http://ms4spain.com/data/559fd1dfef70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40408" y="5836458"/>
            <a:ext cx="785818" cy="8333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862" y="143446"/>
            <a:ext cx="5328592" cy="1070976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1711068"/>
            <a:ext cx="3456384" cy="43204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 smtClean="0">
                <a:solidFill>
                  <a:srgbClr val="F8A662"/>
                </a:solidFill>
              </a:rPr>
              <a:t>Дополнительные </a:t>
            </a:r>
            <a:r>
              <a:rPr lang="ru-RU" sz="1600" b="1" dirty="0" smtClean="0">
                <a:solidFill>
                  <a:srgbClr val="F8A662"/>
                </a:solidFill>
              </a:rPr>
              <a:t>преимущества</a:t>
            </a:r>
            <a:endParaRPr lang="ru-RU" sz="1600" b="1" dirty="0">
              <a:solidFill>
                <a:srgbClr val="F8A662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91736" y="2280637"/>
            <a:ext cx="289115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Повороты башни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419872" y="2292888"/>
            <a:ext cx="5085778" cy="113947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 smtClean="0">
                <a:solidFill>
                  <a:schemeClr val="tx1"/>
                </a:solidFill>
              </a:rPr>
              <a:t>-  </a:t>
            </a:r>
            <a:r>
              <a:rPr lang="ru-RU" sz="1600" dirty="0">
                <a:solidFill>
                  <a:schemeClr val="tx1"/>
                </a:solidFill>
              </a:rPr>
              <a:t>Танки оснащены реалистичной моторикой башен</a:t>
            </a:r>
            <a:r>
              <a:rPr lang="ru-RU" sz="1600" dirty="0" smtClean="0">
                <a:solidFill>
                  <a:schemeClr val="tx1"/>
                </a:solidFill>
              </a:rPr>
              <a:t>, поднимающихся вверх/вниз и </a:t>
            </a:r>
            <a:r>
              <a:rPr lang="ru-RU" sz="1600" dirty="0">
                <a:solidFill>
                  <a:schemeClr val="tx1"/>
                </a:solidFill>
              </a:rPr>
              <a:t>поворачивающихся </a:t>
            </a:r>
            <a:r>
              <a:rPr lang="ru-RU" sz="1600" dirty="0" smtClean="0">
                <a:solidFill>
                  <a:schemeClr val="tx1"/>
                </a:solidFill>
              </a:rPr>
              <a:t>на 300 градусов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-</a:t>
            </a:r>
            <a:r>
              <a:rPr lang="ru-RU" sz="1600" dirty="0">
                <a:solidFill>
                  <a:schemeClr val="tx1"/>
                </a:solidFill>
              </a:rPr>
              <a:t> </a:t>
            </a:r>
            <a:r>
              <a:rPr lang="ru-RU" sz="1600" dirty="0" smtClean="0">
                <a:solidFill>
                  <a:schemeClr val="tx1"/>
                </a:solidFill>
              </a:rPr>
              <a:t> Для </a:t>
            </a:r>
            <a:r>
              <a:rPr lang="ru-RU" sz="1600" dirty="0">
                <a:solidFill>
                  <a:schemeClr val="tx1"/>
                </a:solidFill>
              </a:rPr>
              <a:t>точного прицельного огня. </a:t>
            </a:r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55</a:t>
            </a:r>
            <a:r>
              <a:rPr lang="ru-RU" sz="1600" dirty="0" smtClean="0">
                <a:solidFill>
                  <a:schemeClr val="tx1"/>
                </a:solidFill>
              </a:rPr>
              <a:t>8</a:t>
            </a:r>
            <a:r>
              <a:rPr lang="en-US" sz="1600" dirty="0" smtClean="0">
                <a:solidFill>
                  <a:schemeClr val="tx1"/>
                </a:solidFill>
              </a:rPr>
              <a:t>, </a:t>
            </a:r>
            <a:r>
              <a:rPr lang="en-US" sz="1600" dirty="0" err="1" smtClean="0">
                <a:solidFill>
                  <a:schemeClr val="tx1"/>
                </a:solidFill>
              </a:rPr>
              <a:t>HuanQi</a:t>
            </a:r>
            <a:r>
              <a:rPr lang="en-US" sz="1600" dirty="0" smtClean="0">
                <a:solidFill>
                  <a:schemeClr val="tx1"/>
                </a:solidFill>
              </a:rPr>
              <a:t> 529</a:t>
            </a:r>
            <a:endParaRPr lang="ru-RU" sz="1600" dirty="0" smtClean="0">
              <a:solidFill>
                <a:schemeClr val="tx1"/>
              </a:solidFill>
            </a:endParaRPr>
          </a:p>
        </p:txBody>
      </p:sp>
      <p:pic>
        <p:nvPicPr>
          <p:cNvPr id="13314" name="Picture 2" descr="Танковый бой р/у 1:24 HuanQi 55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116" y="2337126"/>
            <a:ext cx="1000132" cy="809607"/>
          </a:xfrm>
          <a:prstGeom prst="rect">
            <a:avLst/>
          </a:prstGeom>
          <a:noFill/>
        </p:spPr>
      </p:pic>
      <p:sp>
        <p:nvSpPr>
          <p:cNvPr id="13" name="Прямоугольник 12"/>
          <p:cNvSpPr/>
          <p:nvPr/>
        </p:nvSpPr>
        <p:spPr>
          <a:xfrm>
            <a:off x="201050" y="3553973"/>
            <a:ext cx="2907910" cy="92869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Светящиеся </a:t>
            </a:r>
          </a:p>
          <a:p>
            <a:pPr algn="r"/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фары</a:t>
            </a:r>
          </a:p>
        </p:txBody>
      </p:sp>
      <p:pic>
        <p:nvPicPr>
          <p:cNvPr id="15" name="Picture 4" descr="https://a.d-cd.net/af9ccu-96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3080" y="3625480"/>
            <a:ext cx="785817" cy="785818"/>
          </a:xfrm>
          <a:prstGeom prst="rect">
            <a:avLst/>
          </a:prstGeom>
          <a:noFill/>
        </p:spPr>
      </p:pic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403551591"/>
              </p:ext>
            </p:extLst>
          </p:nvPr>
        </p:nvGraphicFramePr>
        <p:xfrm>
          <a:off x="3419872" y="3589032"/>
          <a:ext cx="4940570" cy="1554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940570"/>
              </a:tblGrid>
              <a:tr h="129614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  Фары и инфракрасный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датчик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Обеспечивают возможностью играть танками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при выключенном свете.</a:t>
                      </a:r>
                      <a:b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-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55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HuanQi</a:t>
                      </a: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 529</a:t>
                      </a:r>
                      <a:endParaRPr lang="ru-RU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>
                        <a:buFontTx/>
                        <a:buNone/>
                      </a:pP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/>
                      </a:r>
                      <a:b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</a:b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671646" y="274638"/>
            <a:ext cx="525780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Инновационные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разработки </a:t>
            </a:r>
            <a:endParaRPr lang="ru-RU" sz="2800" dirty="0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408204" y="1268760"/>
            <a:ext cx="36004" cy="5184576"/>
          </a:xfrm>
          <a:prstGeom prst="line">
            <a:avLst/>
          </a:prstGeom>
          <a:ln>
            <a:prstDash val="sysDot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graphicFrame>
        <p:nvGraphicFramePr>
          <p:cNvPr id="2049" name="Таблица 204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47453848"/>
              </p:ext>
            </p:extLst>
          </p:nvPr>
        </p:nvGraphicFramePr>
        <p:xfrm>
          <a:off x="3214678" y="2143116"/>
          <a:ext cx="3024336" cy="5791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Позволяет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сделать попадания в танк противника более точными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054" name="Таблица 20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88705091"/>
              </p:ext>
            </p:extLst>
          </p:nvPr>
        </p:nvGraphicFramePr>
        <p:xfrm>
          <a:off x="6624544" y="1214422"/>
          <a:ext cx="2519456" cy="528641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19456"/>
              </a:tblGrid>
              <a:tr h="1084392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03323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HuanQi</a:t>
                      </a:r>
                      <a:r>
                        <a:rPr lang="en-US" sz="16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559</a:t>
                      </a:r>
                      <a:endParaRPr lang="ru-RU" sz="16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2168784">
                <a:tc>
                  <a:txBody>
                    <a:bodyPr/>
                    <a:lstStyle/>
                    <a:p>
                      <a:endParaRPr lang="ru-RU" sz="16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Прямоугольник 9"/>
          <p:cNvSpPr/>
          <p:nvPr/>
        </p:nvSpPr>
        <p:spPr>
          <a:xfrm>
            <a:off x="214282" y="2071678"/>
            <a:ext cx="2786082" cy="1000132"/>
          </a:xfrm>
          <a:prstGeom prst="rect">
            <a:avLst/>
          </a:prstGeom>
          <a:solidFill>
            <a:srgbClr val="F9B073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Лазерный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прицел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266" name="Picture 2" descr="https://im0-tub-ua.yandex.net/i?id=a48d86d9da476164369c30aa5bd09212-l&amp;n=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3116"/>
            <a:ext cx="857223" cy="8881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60407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670" y="428604"/>
            <a:ext cx="4400552" cy="989034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</a:t>
            </a:r>
            <a:r>
              <a:rPr lang="ru-RU" sz="2800" dirty="0" smtClean="0"/>
              <a:t>моделей 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3399862"/>
              </p:ext>
            </p:extLst>
          </p:nvPr>
        </p:nvGraphicFramePr>
        <p:xfrm>
          <a:off x="2394659" y="2071678"/>
          <a:ext cx="4320481" cy="455836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40204"/>
                <a:gridCol w="1256141"/>
                <a:gridCol w="1224136"/>
              </a:tblGrid>
              <a:tr h="54004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Критерии </a:t>
                      </a:r>
                      <a:r>
                        <a:rPr lang="ru-RU" sz="1400" dirty="0" smtClean="0"/>
                        <a:t>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559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529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65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Тип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игрушка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игрушка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работы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15-25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15 </a:t>
                      </a:r>
                      <a:r>
                        <a:rPr lang="ru-RU" sz="1400" dirty="0" smtClean="0"/>
                        <a:t>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Радиус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действия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15-30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15-20 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Максимальная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скорость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3-5 км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3-5 км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Рекомендуемый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возраст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Время</a:t>
                      </a:r>
                      <a:r>
                        <a:rPr lang="ru-RU" sz="1400" kern="12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зарядки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120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60 мин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400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Управление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Мегагерцовое</a:t>
                      </a:r>
                      <a:r>
                        <a:rPr lang="ru-RU" sz="1400" baseline="0" dirty="0" smtClean="0"/>
                        <a:t> ( 27</a:t>
                      </a:r>
                      <a:r>
                        <a:rPr lang="en-US" sz="1400" baseline="0" dirty="0" smtClean="0"/>
                        <a:t>MHz, 40 MHz)</a:t>
                      </a:r>
                      <a:endParaRPr lang="ru-RU" sz="1400" dirty="0" smtClean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Мегагерцовое</a:t>
                      </a:r>
                      <a:r>
                        <a:rPr lang="ru-RU" sz="1400" baseline="0" dirty="0" smtClean="0"/>
                        <a:t> (27</a:t>
                      </a:r>
                      <a:r>
                        <a:rPr lang="en-US" sz="1400" baseline="0" dirty="0" smtClean="0"/>
                        <a:t>MHz, 40 MHz)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8360233"/>
              </p:ext>
            </p:extLst>
          </p:nvPr>
        </p:nvGraphicFramePr>
        <p:xfrm>
          <a:off x="2429762" y="2052155"/>
          <a:ext cx="4284477" cy="444867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28191"/>
                <a:gridCol w="1248141"/>
                <a:gridCol w="1308145"/>
              </a:tblGrid>
              <a:tr h="477053">
                <a:tc>
                  <a:txBody>
                    <a:bodyPr/>
                    <a:lstStyle/>
                    <a:p>
                      <a:pPr algn="l"/>
                      <a:r>
                        <a:rPr lang="ru-RU" sz="1400" dirty="0" smtClean="0"/>
                        <a:t>Критерии </a:t>
                      </a:r>
                      <a:r>
                        <a:rPr lang="ru-RU" sz="1400" dirty="0" smtClean="0"/>
                        <a:t>выбора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559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err="1" smtClean="0"/>
                        <a:t>HuanQi</a:t>
                      </a:r>
                      <a:r>
                        <a:rPr lang="en-US" sz="1400" baseline="0" dirty="0" smtClean="0"/>
                        <a:t> 5</a:t>
                      </a:r>
                      <a:r>
                        <a:rPr lang="ru-RU" sz="1400" baseline="0" dirty="0" smtClean="0"/>
                        <a:t>29</a:t>
                      </a:r>
                      <a:endParaRPr lang="ru-RU" sz="1400" dirty="0" smtClean="0"/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Инфракрасные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пушки и датчики для боя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Индикация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количества попадания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есть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нет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Звуковое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оформление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есть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есть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Гусеничный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привод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Материал корпуса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Съемный</a:t>
                      </a:r>
                      <a:r>
                        <a:rPr lang="ru-RU" sz="1400" baseline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 аккумулятор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7053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Тип управления</a:t>
                      </a:r>
                      <a:endParaRPr lang="ru-RU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дискретное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дискретное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674010" y="421194"/>
            <a:ext cx="5112568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b="0" dirty="0" smtClean="0">
                <a:solidFill>
                  <a:schemeClr val="tx1"/>
                </a:solidFill>
              </a:rPr>
              <a:t>Ассортимент: </a:t>
            </a:r>
            <a:r>
              <a:rPr lang="en-US" b="0" dirty="0" smtClean="0">
                <a:solidFill>
                  <a:schemeClr val="tx1"/>
                </a:solidFill>
              </a:rPr>
              <a:t/>
            </a:r>
            <a:br>
              <a:rPr lang="en-US" b="0" dirty="0" smtClean="0">
                <a:solidFill>
                  <a:schemeClr val="tx1"/>
                </a:solidFill>
              </a:rPr>
            </a:br>
            <a:r>
              <a:rPr lang="ru-RU" b="0" dirty="0" smtClean="0">
                <a:solidFill>
                  <a:schemeClr val="tx1"/>
                </a:solidFill>
              </a:rPr>
              <a:t>сравнение моделей</a:t>
            </a:r>
            <a:endParaRPr lang="ru-RU" b="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8217</TotalTime>
  <Words>454</Words>
  <Application>Microsoft Office PowerPoint</Application>
  <PresentationFormat>Экран (4:3)</PresentationFormat>
  <Paragraphs>126</Paragraphs>
  <Slides>8</Slides>
  <Notes>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test</vt:lpstr>
      <vt:lpstr>Танковый бой р/у 1:24 HuanQi 558 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Инновационные  разработки </vt:lpstr>
      <vt:lpstr>Ассортимент:  сравнение моделей 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Kovaleva-N</dc:creator>
  <cp:lastModifiedBy>Пользователь</cp:lastModifiedBy>
  <cp:revision>510</cp:revision>
  <dcterms:created xsi:type="dcterms:W3CDTF">2012-01-23T14:43:31Z</dcterms:created>
  <dcterms:modified xsi:type="dcterms:W3CDTF">2017-07-26T13:31:45Z</dcterms:modified>
</cp:coreProperties>
</file>