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78" r:id="rId2"/>
    <p:sldMasterId id="2147483683" r:id="rId3"/>
    <p:sldMasterId id="2147483701" r:id="rId4"/>
    <p:sldMasterId id="2147483705" r:id="rId5"/>
  </p:sldMasterIdLst>
  <p:notesMasterIdLst>
    <p:notesMasterId r:id="rId15"/>
  </p:notesMasterIdLst>
  <p:handoutMasterIdLst>
    <p:handoutMasterId r:id="rId16"/>
  </p:handoutMasterIdLst>
  <p:sldIdLst>
    <p:sldId id="276" r:id="rId6"/>
    <p:sldId id="309" r:id="rId7"/>
    <p:sldId id="278" r:id="rId8"/>
    <p:sldId id="312" r:id="rId9"/>
    <p:sldId id="310" r:id="rId10"/>
    <p:sldId id="311" r:id="rId11"/>
    <p:sldId id="313" r:id="rId12"/>
    <p:sldId id="289" r:id="rId13"/>
    <p:sldId id="290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44BC3EC0-DDB6-4344-957B-53DB6A7B1DCE}">
          <p14:sldIdLst>
            <p14:sldId id="276"/>
            <p14:sldId id="309"/>
            <p14:sldId id="278"/>
            <p14:sldId id="312"/>
            <p14:sldId id="310"/>
            <p14:sldId id="311"/>
            <p14:sldId id="313"/>
            <p14:sldId id="289"/>
            <p14:sldId id="29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9B073"/>
    <a:srgbClr val="F8A662"/>
    <a:srgbClr val="CC706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6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9" y="1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4B696-0ABB-4DA2-B83C-7996631BB58F}" type="datetimeFigureOut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9" y="9428243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C6895-E909-4C5F-8D7E-67C04E0369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70664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586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15" y="1"/>
            <a:ext cx="2946674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AD296-9CDC-46E6-BF65-3C9BA162E73F}" type="datetimeFigureOut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333" y="4714031"/>
            <a:ext cx="5439009" cy="4468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062"/>
            <a:ext cx="2945586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15" y="9428062"/>
            <a:ext cx="2946674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60B48-23D3-4224-A620-4D2EF7ED920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27961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4053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5520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4758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475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2556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556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556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24342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12411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216645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grpSp>
        <p:nvGrpSpPr>
          <p:cNvPr id="7" name="Группа"/>
          <p:cNvGrpSpPr/>
          <p:nvPr/>
        </p:nvGrpSpPr>
        <p:grpSpPr>
          <a:xfrm>
            <a:off x="3159030" y="0"/>
            <a:ext cx="2825939" cy="895470"/>
            <a:chOff x="0" y="0"/>
            <a:chExt cx="4365625" cy="1037519"/>
          </a:xfrm>
        </p:grpSpPr>
        <p:sp>
          <p:nvSpPr>
            <p:cNvPr id="8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9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="" xmlns:p14="http://schemas.microsoft.com/office/powerpoint/2010/main" val="186001683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1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2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3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4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3256059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7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8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9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0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910654" y="1483744"/>
            <a:ext cx="7605889" cy="419752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28394591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6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7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8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9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189473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9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0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1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2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</p:spTree>
    <p:extLst>
      <p:ext uri="{BB962C8B-B14F-4D97-AF65-F5344CB8AC3E}">
        <p14:creationId xmlns="" xmlns:p14="http://schemas.microsoft.com/office/powerpoint/2010/main" val="179013399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9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0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1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2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</p:spTree>
    <p:extLst>
      <p:ext uri="{BB962C8B-B14F-4D97-AF65-F5344CB8AC3E}">
        <p14:creationId xmlns="" xmlns:p14="http://schemas.microsoft.com/office/powerpoint/2010/main" val="322645711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729887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216645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grpSp>
        <p:nvGrpSpPr>
          <p:cNvPr id="7" name="Группа"/>
          <p:cNvGrpSpPr/>
          <p:nvPr/>
        </p:nvGrpSpPr>
        <p:grpSpPr>
          <a:xfrm>
            <a:off x="2840830" y="-7232"/>
            <a:ext cx="3274220" cy="1037520"/>
            <a:chOff x="0" y="0"/>
            <a:chExt cx="4365625" cy="1037519"/>
          </a:xfrm>
        </p:grpSpPr>
        <p:sp>
          <p:nvSpPr>
            <p:cNvPr id="8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9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="" xmlns:p14="http://schemas.microsoft.com/office/powerpoint/2010/main" val="403344061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ертикальный заголовок и текст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grpSp>
        <p:nvGrpSpPr>
          <p:cNvPr id="13" name="Группа"/>
          <p:cNvGrpSpPr/>
          <p:nvPr/>
        </p:nvGrpSpPr>
        <p:grpSpPr>
          <a:xfrm>
            <a:off x="3261389" y="0"/>
            <a:ext cx="2621223" cy="830601"/>
            <a:chOff x="0" y="0"/>
            <a:chExt cx="4365625" cy="1037519"/>
          </a:xfrm>
        </p:grpSpPr>
        <p:sp>
          <p:nvSpPr>
            <p:cNvPr id="14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5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СПАСИБО ЗА ВНИМАНИЕ"/>
          <p:cNvSpPr txBox="1"/>
          <p:nvPr/>
        </p:nvSpPr>
        <p:spPr>
          <a:xfrm>
            <a:off x="1729912" y="3451647"/>
            <a:ext cx="5502941" cy="560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8767" tIns="48767" rIns="48767" bIns="48767" anchor="ctr">
            <a:spAutoFit/>
          </a:bodyPr>
          <a:lstStyle>
            <a:lvl1pPr algn="ctr">
              <a:defRPr sz="62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uk-UA" sz="3000" dirty="0" smtClean="0"/>
              <a:t>Дякую за увагу!</a:t>
            </a:r>
            <a:endParaRPr lang="uk-UA" sz="3000" dirty="0"/>
          </a:p>
        </p:txBody>
      </p:sp>
      <p:sp>
        <p:nvSpPr>
          <p:cNvPr id="17" name="КОНТАКТЫ"/>
          <p:cNvSpPr txBox="1"/>
          <p:nvPr/>
        </p:nvSpPr>
        <p:spPr>
          <a:xfrm>
            <a:off x="485637" y="4391297"/>
            <a:ext cx="7984606" cy="375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8767" tIns="48767" rIns="48767" bIns="48767" anchor="ctr">
            <a:spAutoFit/>
          </a:bodyPr>
          <a:lstStyle>
            <a:lvl1pPr algn="ctr">
              <a:defRPr sz="2400" b="1">
                <a:solidFill>
                  <a:srgbClr val="FFFFFF"/>
                </a:solidFill>
              </a:defRPr>
            </a:lvl1pPr>
          </a:lstStyle>
          <a:p>
            <a:r>
              <a:rPr lang="uk-UA" sz="1800" dirty="0" smtClean="0"/>
              <a:t>Відділ навчання та розвитку персоналу </a:t>
            </a:r>
            <a:endParaRPr lang="uk-UA" sz="1800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132" y="1518100"/>
            <a:ext cx="1380142" cy="18401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631858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165304"/>
            <a:ext cx="2133600" cy="365125"/>
          </a:xfrm>
          <a:prstGeom prst="rect">
            <a:avLst/>
          </a:prstGeom>
        </p:spPr>
        <p:txBody>
          <a:bodyPr/>
          <a:lstStyle/>
          <a:p>
            <a:fld id="{261BEBD0-5DC7-4C6F-918D-5680F02A7E42}" type="datetime1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019624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112568" cy="93610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04248" y="6165304"/>
            <a:ext cx="2133600" cy="365125"/>
          </a:xfrm>
          <a:prstGeom prst="rect">
            <a:avLst/>
          </a:prstGeom>
        </p:spPr>
        <p:txBody>
          <a:bodyPr/>
          <a:lstStyle/>
          <a:p>
            <a:fld id="{F02C1CE0-F826-45E7-99EB-517269A1E5CB}" type="datetime1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3"/>
            <a:ext cx="8496000" cy="457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3528" y="616530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ru-RU" dirty="0" smtClean="0"/>
              <a:t>Ссылка на официальный сайт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40113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333197149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112568" cy="93610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0168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4BDA752E-012B-4701-9959-B32E9F3ADC87}" type="datetime1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3222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86872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2FCF9583-0157-4AB6-B527-9503B16C71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398103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A3A3EC9-C2A3-4AEB-9B4B-34CCF900A14C}" type="datetimeFigureOut">
              <a:rPr lang="uk-UA" smtClean="0"/>
              <a:pPr/>
              <a:t>28.09.2018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0C0F77E-3872-4A69-AE0B-D83CF0A85E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623050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A3A3EC9-C2A3-4AEB-9B4B-34CCF900A14C}" type="datetimeFigureOut">
              <a:rPr lang="uk-UA" smtClean="0"/>
              <a:pPr/>
              <a:t>28.09.2018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0C0F77E-3872-4A69-AE0B-D83CF0A85E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772372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A3A3EC9-C2A3-4AEB-9B4B-34CCF900A14C}" type="datetimeFigureOut">
              <a:rPr lang="uk-UA" smtClean="0"/>
              <a:pPr/>
              <a:t>28.09.2018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0C0F77E-3872-4A69-AE0B-D83CF0A85E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040113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112568" cy="93610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04248" y="6165304"/>
            <a:ext cx="2133600" cy="365125"/>
          </a:xfrm>
          <a:prstGeom prst="rect">
            <a:avLst/>
          </a:prstGeom>
        </p:spPr>
        <p:txBody>
          <a:bodyPr/>
          <a:lstStyle/>
          <a:p>
            <a:fld id="{F02C1CE0-F826-45E7-99EB-517269A1E5CB}" type="datetime1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3"/>
            <a:ext cx="8496000" cy="457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3528" y="6165304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ru-RU" dirty="0" smtClean="0"/>
              <a:t>Ссылка на официальный сайт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91717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216645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grpSp>
        <p:nvGrpSpPr>
          <p:cNvPr id="7" name="Группа"/>
          <p:cNvGrpSpPr/>
          <p:nvPr/>
        </p:nvGrpSpPr>
        <p:grpSpPr>
          <a:xfrm>
            <a:off x="3159030" y="0"/>
            <a:ext cx="2825939" cy="895470"/>
            <a:chOff x="0" y="0"/>
            <a:chExt cx="4365625" cy="1037519"/>
          </a:xfrm>
        </p:grpSpPr>
        <p:sp>
          <p:nvSpPr>
            <p:cNvPr id="8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9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="" xmlns:p14="http://schemas.microsoft.com/office/powerpoint/2010/main" val="13669175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109887721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52238238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86581171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6" y="-3826390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04947210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02630283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49464542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14121852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87804837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9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0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1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2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825027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1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2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3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4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39129790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7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8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9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0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" name="Объект 2"/>
          <p:cNvSpPr>
            <a:spLocks noGrp="1"/>
          </p:cNvSpPr>
          <p:nvPr>
            <p:ph idx="1"/>
          </p:nvPr>
        </p:nvSpPr>
        <p:spPr>
          <a:xfrm>
            <a:off x="910654" y="1483744"/>
            <a:ext cx="7605889" cy="419752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4597805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6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7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8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9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63225444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9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0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1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2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</p:spTree>
    <p:extLst>
      <p:ext uri="{BB962C8B-B14F-4D97-AF65-F5344CB8AC3E}">
        <p14:creationId xmlns="" xmlns:p14="http://schemas.microsoft.com/office/powerpoint/2010/main" val="169597869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9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0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1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2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</p:spTree>
    <p:extLst>
      <p:ext uri="{BB962C8B-B14F-4D97-AF65-F5344CB8AC3E}">
        <p14:creationId xmlns="" xmlns:p14="http://schemas.microsoft.com/office/powerpoint/2010/main" val="77805468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2" name="Заголовок 1"/>
          <p:cNvSpPr txBox="1">
            <a:spLocks/>
          </p:cNvSpPr>
          <p:nvPr/>
        </p:nvSpPr>
        <p:spPr>
          <a:xfrm>
            <a:off x="286219" y="79093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300" dirty="0" smtClean="0"/>
              <a:t>Образец заголовка</a:t>
            </a:r>
            <a:endParaRPr lang="uk-UA" sz="3300" dirty="0"/>
          </a:p>
        </p:txBody>
      </p: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01886901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3515252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216645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grpSp>
        <p:nvGrpSpPr>
          <p:cNvPr id="7" name="Группа"/>
          <p:cNvGrpSpPr/>
          <p:nvPr/>
        </p:nvGrpSpPr>
        <p:grpSpPr>
          <a:xfrm>
            <a:off x="2840830" y="-7232"/>
            <a:ext cx="3274220" cy="1037520"/>
            <a:chOff x="0" y="0"/>
            <a:chExt cx="4365625" cy="1037519"/>
          </a:xfrm>
        </p:grpSpPr>
        <p:sp>
          <p:nvSpPr>
            <p:cNvPr id="8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9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="" xmlns:p14="http://schemas.microsoft.com/office/powerpoint/2010/main" val="350443656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ертикальный заголовок и текст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grpSp>
        <p:nvGrpSpPr>
          <p:cNvPr id="13" name="Группа"/>
          <p:cNvGrpSpPr/>
          <p:nvPr/>
        </p:nvGrpSpPr>
        <p:grpSpPr>
          <a:xfrm>
            <a:off x="3261389" y="0"/>
            <a:ext cx="2621223" cy="830601"/>
            <a:chOff x="0" y="0"/>
            <a:chExt cx="4365625" cy="1037519"/>
          </a:xfrm>
        </p:grpSpPr>
        <p:sp>
          <p:nvSpPr>
            <p:cNvPr id="14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5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СПАСИБО ЗА ВНИМАНИЕ"/>
          <p:cNvSpPr txBox="1"/>
          <p:nvPr/>
        </p:nvSpPr>
        <p:spPr>
          <a:xfrm>
            <a:off x="1729912" y="3451647"/>
            <a:ext cx="5502941" cy="5601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8767" tIns="48767" rIns="48767" bIns="48767" anchor="ctr">
            <a:spAutoFit/>
          </a:bodyPr>
          <a:lstStyle>
            <a:lvl1pPr algn="ctr">
              <a:defRPr sz="62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rPr lang="uk-UA" sz="3000" dirty="0" smtClean="0"/>
              <a:t>Дякую за увагу!</a:t>
            </a:r>
            <a:endParaRPr lang="uk-UA" sz="3000" dirty="0"/>
          </a:p>
        </p:txBody>
      </p:sp>
      <p:sp>
        <p:nvSpPr>
          <p:cNvPr id="17" name="КОНТАКТЫ"/>
          <p:cNvSpPr txBox="1"/>
          <p:nvPr/>
        </p:nvSpPr>
        <p:spPr>
          <a:xfrm>
            <a:off x="485637" y="4391297"/>
            <a:ext cx="7984606" cy="375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8767" tIns="48767" rIns="48767" bIns="48767" anchor="ctr">
            <a:spAutoFit/>
          </a:bodyPr>
          <a:lstStyle>
            <a:lvl1pPr algn="ctr">
              <a:defRPr sz="2400" b="1">
                <a:solidFill>
                  <a:srgbClr val="FFFFFF"/>
                </a:solidFill>
              </a:defRPr>
            </a:lvl1pPr>
          </a:lstStyle>
          <a:p>
            <a:r>
              <a:rPr lang="uk-UA" sz="1800" dirty="0" smtClean="0"/>
              <a:t>Відділ навчання та розвитку персоналу </a:t>
            </a:r>
            <a:endParaRPr lang="uk-UA" sz="1800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132" y="1518100"/>
            <a:ext cx="1380142" cy="18401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1341243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A3A3EC9-C2A3-4AEB-9B4B-34CCF900A14C}" type="datetimeFigureOut">
              <a:rPr lang="uk-UA" smtClean="0"/>
              <a:pPr/>
              <a:t>28.09.2018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0C0F77E-3872-4A69-AE0B-D83CF0A85E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512827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A3A3EC9-C2A3-4AEB-9B4B-34CCF900A14C}" type="datetimeFigureOut">
              <a:rPr lang="uk-UA" smtClean="0"/>
              <a:pPr/>
              <a:t>28.09.2018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0C0F77E-3872-4A69-AE0B-D83CF0A85E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7586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CA3A3EC9-C2A3-4AEB-9B4B-34CCF900A14C}" type="datetimeFigureOut">
              <a:rPr lang="uk-UA" smtClean="0"/>
              <a:pPr/>
              <a:t>28.09.2018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0C0F77E-3872-4A69-AE0B-D83CF0A85EE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370305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1BEBD0-5DC7-4C6F-918D-5680F02A7E42}" type="datetime1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99AA9-FDA0-4813-8F1C-AE071C9CF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2C1CE0-F826-45E7-99EB-517269A1E5CB}" type="datetime1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Ссылка на официальный сайт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75C50-7FEC-4980-BC3A-AC9871115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06FAD-CAFB-41ED-B5DD-D38150E79039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4A8E0-B34B-4E11-8C5A-2AA3C05F5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7ADDB-624D-4161-96E7-6007C91BCE7C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112B7-375E-4872-B6C6-FC94A78AB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810AA-7FA2-4C6B-8457-769F734DF804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38B27-AD63-4C1E-957B-961C082FF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6" y="-3826390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09162003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F12D8-8F9F-44D8-98AA-BE209CED1B64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252F6-D778-4DDA-ADD3-F234DBEC3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93850-55A0-4ECA-9AED-6CEAB1D085E8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81EBA-4FF3-485C-A3EC-C149EB2C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F2B8B-EC20-4ED3-B8BA-B032142B32AB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5CB0F-1AB8-42E5-9322-CBF8BA54C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A7DFE-FA0F-428E-B488-3134B9D82465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7E65F-F666-464C-9812-AA491BFE8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B4FC4-C70D-4733-96B3-2E191C524C6A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52212-306E-4DE1-AA1A-A8B7B0D7D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F29B1-9987-4B45-A2FF-1BEDB2FC1CEE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AE809-CF83-406B-834A-FB3DA958D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112568" cy="93610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0168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4BDA752E-012B-4701-9959-B32E9F3ADC87}" type="datetime1">
              <a:rPr lang="ru-RU" smtClean="0"/>
              <a:pPr/>
              <a:t>28.09.2018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3222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86872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2FCF9583-0157-4AB6-B527-9503B16C71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9810392"/>
      </p:ext>
    </p:extLst>
  </p:cSld>
  <p:clrMapOvr>
    <a:masterClrMapping/>
  </p:clrMapOvr>
  <p:hf sldNum="0" hd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2216645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13669175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8028017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12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47548261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81162866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9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10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1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2" name="Изображение" descr="Изображение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0949" y="1483746"/>
            <a:ext cx="8055593" cy="437730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12569619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tif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.tif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19" Type="http://schemas.openxmlformats.org/officeDocument/2006/relationships/image" Target="../media/image1.tiff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5" Type="http://schemas.openxmlformats.org/officeDocument/2006/relationships/image" Target="../media/image1.tiff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7795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uk-UA" dirty="0"/>
          </a:p>
        </p:txBody>
      </p:sp>
      <p:sp>
        <p:nvSpPr>
          <p:cNvPr id="11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grpSp>
        <p:nvGrpSpPr>
          <p:cNvPr id="12" name="Группа"/>
          <p:cNvGrpSpPr/>
          <p:nvPr/>
        </p:nvGrpSpPr>
        <p:grpSpPr>
          <a:xfrm>
            <a:off x="3159030" y="0"/>
            <a:ext cx="2825939" cy="895470"/>
            <a:chOff x="0" y="0"/>
            <a:chExt cx="4365625" cy="1037519"/>
          </a:xfrm>
        </p:grpSpPr>
        <p:sp>
          <p:nvSpPr>
            <p:cNvPr id="13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4" name="Изображение" descr="Изображение"/>
            <p:cNvPicPr>
              <a:picLocks noChangeAspect="1"/>
            </p:cNvPicPr>
            <p:nvPr/>
          </p:nvPicPr>
          <p:blipFill>
            <a:blip r:embed="rId22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" name="Прямоугольник 6"/>
          <p:cNvSpPr/>
          <p:nvPr userDrawn="1"/>
        </p:nvSpPr>
        <p:spPr>
          <a:xfrm>
            <a:off x="6948264" y="5949280"/>
            <a:ext cx="18002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1039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56" r:id="rId2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6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="" xmlns:p14="http://schemas.microsoft.com/office/powerpoint/2010/main" val="79502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93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7795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uk-UA" dirty="0"/>
          </a:p>
        </p:txBody>
      </p:sp>
      <p:sp>
        <p:nvSpPr>
          <p:cNvPr id="11" name="Прямоугольник"/>
          <p:cNvSpPr/>
          <p:nvPr/>
        </p:nvSpPr>
        <p:spPr>
          <a:xfrm rot="5400000">
            <a:off x="4375151" y="-4194867"/>
            <a:ext cx="393701" cy="9144002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 dirty="0"/>
          </a:p>
        </p:txBody>
      </p:sp>
      <p:grpSp>
        <p:nvGrpSpPr>
          <p:cNvPr id="12" name="Группа"/>
          <p:cNvGrpSpPr/>
          <p:nvPr/>
        </p:nvGrpSpPr>
        <p:grpSpPr>
          <a:xfrm>
            <a:off x="3159030" y="0"/>
            <a:ext cx="2825939" cy="895470"/>
            <a:chOff x="0" y="0"/>
            <a:chExt cx="4365625" cy="1037519"/>
          </a:xfrm>
        </p:grpSpPr>
        <p:sp>
          <p:nvSpPr>
            <p:cNvPr id="13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4" name="Изображение" descr="Изображение"/>
            <p:cNvPicPr>
              <a:picLocks noChangeAspect="1"/>
            </p:cNvPicPr>
            <p:nvPr/>
          </p:nvPicPr>
          <p:blipFill>
            <a:blip r:embed="rId19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" name="Прямоугольник 6"/>
          <p:cNvSpPr/>
          <p:nvPr userDrawn="1"/>
        </p:nvSpPr>
        <p:spPr>
          <a:xfrm>
            <a:off x="6948264" y="5949280"/>
            <a:ext cx="18002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31148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Прямоугольник"/>
          <p:cNvSpPr/>
          <p:nvPr/>
        </p:nvSpPr>
        <p:spPr>
          <a:xfrm rot="5400000">
            <a:off x="4437090" y="-4437088"/>
            <a:ext cx="269823" cy="9144000"/>
          </a:xfrm>
          <a:prstGeom prst="rect">
            <a:avLst/>
          </a:prstGeom>
          <a:solidFill>
            <a:srgbClr val="E93C0D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sp>
        <p:nvSpPr>
          <p:cNvPr id="8" name="Прямоугольник"/>
          <p:cNvSpPr/>
          <p:nvPr/>
        </p:nvSpPr>
        <p:spPr>
          <a:xfrm rot="5400000">
            <a:off x="4096214" y="-3833752"/>
            <a:ext cx="958818" cy="9151247"/>
          </a:xfrm>
          <a:prstGeom prst="rect">
            <a:avLst/>
          </a:prstGeom>
          <a:solidFill>
            <a:srgbClr val="F0BE06"/>
          </a:solidFill>
          <a:ln w="12700">
            <a:miter lim="400000"/>
          </a:ln>
        </p:spPr>
        <p:txBody>
          <a:bodyPr lIns="48767" tIns="48767" rIns="48767" bIns="48767" anchor="ctr"/>
          <a:lstStyle/>
          <a:p>
            <a:pPr>
              <a:defRPr sz="1400">
                <a:solidFill>
                  <a:srgbClr val="FFFFFF"/>
                </a:solidFill>
              </a:defRPr>
            </a:pPr>
            <a:endParaRPr sz="1050"/>
          </a:p>
        </p:txBody>
      </p:sp>
      <p:grpSp>
        <p:nvGrpSpPr>
          <p:cNvPr id="9" name="Группа"/>
          <p:cNvGrpSpPr/>
          <p:nvPr/>
        </p:nvGrpSpPr>
        <p:grpSpPr>
          <a:xfrm>
            <a:off x="7397647" y="-7232"/>
            <a:ext cx="1550544" cy="501907"/>
            <a:chOff x="0" y="0"/>
            <a:chExt cx="4365625" cy="1037519"/>
          </a:xfrm>
        </p:grpSpPr>
        <p:sp>
          <p:nvSpPr>
            <p:cNvPr id="10" name="Фигура"/>
            <p:cNvSpPr/>
            <p:nvPr/>
          </p:nvSpPr>
          <p:spPr>
            <a:xfrm>
              <a:off x="0" y="0"/>
              <a:ext cx="4365625" cy="1037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835" extrusionOk="0">
                  <a:moveTo>
                    <a:pt x="0" y="0"/>
                  </a:moveTo>
                  <a:cubicBezTo>
                    <a:pt x="552" y="3849"/>
                    <a:pt x="1450" y="7462"/>
                    <a:pt x="2696" y="10541"/>
                  </a:cubicBezTo>
                  <a:cubicBezTo>
                    <a:pt x="7172" y="21600"/>
                    <a:pt x="14428" y="21600"/>
                    <a:pt x="18904" y="10541"/>
                  </a:cubicBezTo>
                  <a:cubicBezTo>
                    <a:pt x="20150" y="7462"/>
                    <a:pt x="21048" y="3849"/>
                    <a:pt x="2160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>
              <a:outerShdw blurRad="50800" dist="25400" dir="5400000" rotWithShape="0">
                <a:srgbClr val="000000">
                  <a:alpha val="35000"/>
                </a:srgbClr>
              </a:outerShdw>
            </a:effectLst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65023" tIns="65023" rIns="65023" bIns="65023" numCol="1" anchor="ctr">
              <a:noAutofit/>
            </a:bodyPr>
            <a:lstStyle>
              <a:lvl1pPr>
                <a:defRPr sz="1400"/>
              </a:lvl1pPr>
            </a:lstStyle>
            <a:p>
              <a:r>
                <a:rPr sz="1050"/>
                <a:t> </a:t>
              </a:r>
            </a:p>
          </p:txBody>
        </p:sp>
        <p:pic>
          <p:nvPicPr>
            <p:cNvPr id="11" name="Изображение" descr="Изображение"/>
            <p:cNvPicPr>
              <a:picLocks noChangeAspect="1"/>
            </p:cNvPicPr>
            <p:nvPr/>
          </p:nvPicPr>
          <p:blipFill>
            <a:blip r:embed="rId5" cstate="print">
              <a:extLst/>
            </a:blip>
            <a:stretch>
              <a:fillRect/>
            </a:stretch>
          </p:blipFill>
          <p:spPr>
            <a:xfrm>
              <a:off x="773112" y="187515"/>
              <a:ext cx="2819401" cy="393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="" xmlns:p14="http://schemas.microsoft.com/office/powerpoint/2010/main" val="109543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t="-2000" b="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2C5924-FC1C-47B5-B989-6FB126623FF4}" type="datetimeFigureOut">
              <a:rPr lang="en-US"/>
              <a:pPr>
                <a:defRPr/>
              </a:pPr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60042F-6284-4059-9A6C-7C82DCB38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48264" y="5949280"/>
            <a:ext cx="18002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6948264" y="5949280"/>
            <a:ext cx="18002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>
          <a:xfrm>
            <a:off x="755576" y="1268760"/>
            <a:ext cx="7772400" cy="1368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err="1" smtClean="0">
                <a:solidFill>
                  <a:schemeClr val="tx1"/>
                </a:solidFill>
              </a:rPr>
              <a:t>Танк-шпи</a:t>
            </a:r>
            <a:r>
              <a:rPr lang="uk-UA" sz="3600" dirty="0" smtClean="0">
                <a:solidFill>
                  <a:schemeClr val="tx1"/>
                </a:solidFill>
              </a:rPr>
              <a:t>гун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WiFi</a:t>
            </a:r>
            <a:r>
              <a:rPr lang="ru-RU" sz="3600" dirty="0" smtClean="0">
                <a:solidFill>
                  <a:schemeClr val="tx1"/>
                </a:solidFill>
              </a:rPr>
              <a:t>,</a:t>
            </a:r>
            <a:r>
              <a:rPr lang="en-US" sz="3600" dirty="0" smtClean="0">
                <a:solidFill>
                  <a:schemeClr val="tx1"/>
                </a:solidFill>
              </a:rPr>
              <a:t> Happy Cow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19458" name="Picture 2" descr="&amp;Tcy;&amp;acy;&amp;ncy;&amp;kcy;-&amp;shcy;&amp;pcy;&amp;icy;&amp;ocy;&amp;ncy; WiFi Happy Cow I-Spy Mini &amp;scy; &amp;kcy;&amp;acy;&amp;mcy;&amp;iecy;&amp;rcy;&amp;ocy;&amp;j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429000"/>
            <a:ext cx="3600400" cy="2077140"/>
          </a:xfrm>
          <a:prstGeom prst="rect">
            <a:avLst/>
          </a:prstGeom>
          <a:noFill/>
        </p:spPr>
      </p:pic>
      <p:pic>
        <p:nvPicPr>
          <p:cNvPr id="19460" name="Picture 4" descr="&amp;Tcy;&amp;acy;&amp;ncy;&amp;kcy;-&amp;shcy;&amp;pcy;&amp;icy;&amp;ocy;&amp;ncy; WiFi Happy Cow I-Tech &amp;scy; &amp;kcy;&amp;acy;&amp;mcy;&amp;iecy;&amp;rcy;&amp;ocy;&amp;jcy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3429000"/>
            <a:ext cx="3672408" cy="20882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702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err="1" smtClean="0"/>
              <a:t>Зміст</a:t>
            </a:r>
            <a:endParaRPr lang="ru-RU" sz="3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3528" y="6165304"/>
            <a:ext cx="8568952" cy="365125"/>
          </a:xfrm>
        </p:spPr>
        <p:txBody>
          <a:bodyPr/>
          <a:lstStyle/>
          <a:p>
            <a:r>
              <a:rPr lang="en-US" sz="2000" dirty="0" smtClean="0">
                <a:solidFill>
                  <a:schemeClr val="tx1"/>
                </a:solidFill>
              </a:rPr>
              <a:t>https://distributions.com.ua/brands/happy_cow</a:t>
            </a:r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53752613"/>
              </p:ext>
            </p:extLst>
          </p:nvPr>
        </p:nvGraphicFramePr>
        <p:xfrm>
          <a:off x="323528" y="2199798"/>
          <a:ext cx="8280919" cy="2813378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890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676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41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Ключові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особливості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товарної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групи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Стор</a:t>
                      </a:r>
                      <a:r>
                        <a:rPr lang="ru-RU" dirty="0" smtClean="0"/>
                        <a:t>.</a:t>
                      </a:r>
                      <a:r>
                        <a:rPr lang="en-US" baseline="0" dirty="0" smtClean="0"/>
                        <a:t> 3-4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8113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Інноваційні розробки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Стор</a:t>
                      </a:r>
                      <a:r>
                        <a:rPr lang="ru-RU" dirty="0" smtClean="0"/>
                        <a:t>. </a:t>
                      </a:r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113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Оновлення модельного ряду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Стор</a:t>
                      </a:r>
                      <a:r>
                        <a:rPr lang="ru-RU" dirty="0" smtClean="0"/>
                        <a:t>.</a:t>
                      </a:r>
                      <a:r>
                        <a:rPr lang="en-US" dirty="0" smtClean="0"/>
                        <a:t> 6-7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03046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Асортимент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порівняння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моделей за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ключовими</a:t>
                      </a:r>
                      <a:r>
                        <a:rPr lang="ru-RU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критеріями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Стор</a:t>
                      </a:r>
                      <a:r>
                        <a:rPr lang="ru-RU" dirty="0" smtClean="0"/>
                        <a:t>.</a:t>
                      </a:r>
                      <a:r>
                        <a:rPr lang="en-US" dirty="0" smtClean="0"/>
                        <a:t> 8-9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5603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5328592" cy="1008112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err="1" smtClean="0"/>
              <a:t>Ключові</a:t>
            </a:r>
            <a:r>
              <a:rPr lang="ru-RU" sz="3600" dirty="0" smtClean="0"/>
              <a:t> </a:t>
            </a:r>
            <a:r>
              <a:rPr lang="ru-RU" sz="3600" dirty="0" err="1"/>
              <a:t>відмінні</a:t>
            </a:r>
            <a:r>
              <a:rPr lang="ru-RU" sz="3600" dirty="0"/>
              <a:t> </a:t>
            </a:r>
            <a:r>
              <a:rPr lang="ru-RU" sz="3600" dirty="0" err="1"/>
              <a:t>риси</a:t>
            </a:r>
            <a:r>
              <a:rPr lang="ru-RU" sz="3600" dirty="0"/>
              <a:t> </a:t>
            </a:r>
            <a:r>
              <a:rPr lang="ru-RU" sz="3600" dirty="0" err="1"/>
              <a:t>товарної</a:t>
            </a:r>
            <a:r>
              <a:rPr lang="ru-RU" sz="3600" dirty="0"/>
              <a:t> </a:t>
            </a:r>
            <a:r>
              <a:rPr lang="ru-RU" sz="3600" dirty="0" err="1"/>
              <a:t>лінійки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857364"/>
            <a:ext cx="1872066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Загальні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переваги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8850" y="2643455"/>
            <a:ext cx="2304000" cy="1224136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/>
                </a:solidFill>
              </a:rPr>
              <a:t>Управління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зі</a:t>
            </a:r>
            <a:r>
              <a:rPr lang="ru-RU" sz="1600" dirty="0" smtClean="0">
                <a:solidFill>
                  <a:schemeClr val="tx1"/>
                </a:solidFill>
              </a:rPr>
              <a:t> смартфону </a:t>
            </a:r>
            <a:r>
              <a:rPr lang="ru-RU" sz="1600" dirty="0" err="1" smtClean="0">
                <a:solidFill>
                  <a:schemeClr val="tx1"/>
                </a:solidFill>
              </a:rPr>
              <a:t>або</a:t>
            </a:r>
            <a:r>
              <a:rPr lang="ru-RU" sz="1600" dirty="0" smtClean="0">
                <a:solidFill>
                  <a:schemeClr val="tx1"/>
                </a:solidFill>
              </a:rPr>
              <a:t> планшету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85114" y="1995383"/>
            <a:ext cx="6444208" cy="208823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ru-RU" sz="1600" dirty="0" smtClean="0">
                <a:solidFill>
                  <a:schemeClr val="tx1"/>
                </a:solidFill>
              </a:rPr>
              <a:t>Для </a:t>
            </a:r>
            <a:r>
              <a:rPr lang="ru-RU" sz="1600" dirty="0" err="1" smtClean="0">
                <a:solidFill>
                  <a:schemeClr val="tx1"/>
                </a:solidFill>
              </a:rPr>
              <a:t>управління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використовується</a:t>
            </a:r>
            <a:r>
              <a:rPr lang="ru-RU" sz="1600" dirty="0" smtClean="0">
                <a:solidFill>
                  <a:schemeClr val="tx1"/>
                </a:solidFill>
              </a:rPr>
              <a:t> смартфон </a:t>
            </a:r>
            <a:r>
              <a:rPr lang="ru-RU" sz="1600" dirty="0" err="1" smtClean="0">
                <a:solidFill>
                  <a:schemeClr val="tx1"/>
                </a:solidFill>
              </a:rPr>
              <a:t>або</a:t>
            </a:r>
            <a:r>
              <a:rPr lang="ru-RU" sz="1600" dirty="0" smtClean="0">
                <a:solidFill>
                  <a:schemeClr val="tx1"/>
                </a:solidFill>
              </a:rPr>
              <a:t> планшет </a:t>
            </a:r>
            <a:r>
              <a:rPr lang="ru-RU" sz="1600" dirty="0" err="1" smtClean="0">
                <a:solidFill>
                  <a:schemeClr val="tx1"/>
                </a:solidFill>
              </a:rPr>
              <a:t>під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управлінням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iOS</a:t>
            </a:r>
            <a:r>
              <a:rPr lang="ru-RU" sz="1600" dirty="0" smtClean="0">
                <a:solidFill>
                  <a:schemeClr val="tx1"/>
                </a:solidFill>
              </a:rPr>
              <a:t>/</a:t>
            </a:r>
            <a:r>
              <a:rPr lang="ru-RU" sz="1600" dirty="0" err="1" smtClean="0">
                <a:solidFill>
                  <a:schemeClr val="tx1"/>
                </a:solidFill>
              </a:rPr>
              <a:t>Android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який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підключаєтся</a:t>
            </a:r>
            <a:r>
              <a:rPr lang="ru-RU" sz="1600" dirty="0" smtClean="0">
                <a:solidFill>
                  <a:schemeClr val="tx1"/>
                </a:solidFill>
              </a:rPr>
              <a:t> до танку як до точки доступу </a:t>
            </a:r>
            <a:r>
              <a:rPr lang="ru-RU" sz="1600" dirty="0" err="1" smtClean="0">
                <a:solidFill>
                  <a:schemeClr val="tx1"/>
                </a:solidFill>
              </a:rPr>
              <a:t>WiFi,</a:t>
            </a:r>
            <a:r>
              <a:rPr lang="ru-RU" sz="1600" dirty="0" err="1" smtClean="0"/>
              <a:t>.</a:t>
            </a:r>
            <a:r>
              <a:rPr lang="ru-RU" sz="1600" dirty="0" err="1" smtClean="0">
                <a:solidFill>
                  <a:schemeClr val="tx1"/>
                </a:solidFill>
              </a:rPr>
              <a:t>не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потрібне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додаткове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обладнання</a:t>
            </a:r>
            <a:r>
              <a:rPr lang="ru-RU" sz="1600" dirty="0" smtClean="0">
                <a:solidFill>
                  <a:schemeClr val="tx1"/>
                </a:solidFill>
              </a:rPr>
              <a:t> (пульт) для </a:t>
            </a:r>
            <a:r>
              <a:rPr lang="ru-RU" sz="1600" dirty="0" err="1" smtClean="0">
                <a:solidFill>
                  <a:schemeClr val="tx1"/>
                </a:solidFill>
              </a:rPr>
              <a:t>управління</a:t>
            </a:r>
            <a:r>
              <a:rPr lang="ru-RU" sz="1600" dirty="0" smtClean="0">
                <a:solidFill>
                  <a:schemeClr val="tx1"/>
                </a:solidFill>
              </a:rPr>
              <a:t> танком.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Модель </a:t>
            </a:r>
            <a:r>
              <a:rPr lang="ru-RU" sz="1600" dirty="0" err="1" smtClean="0">
                <a:solidFill>
                  <a:schemeClr val="tx1"/>
                </a:solidFill>
              </a:rPr>
              <a:t>стає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дешевшою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ніж</a:t>
            </a:r>
            <a:r>
              <a:rPr lang="ru-RU" sz="1600" dirty="0" smtClean="0">
                <a:solidFill>
                  <a:schemeClr val="tx1"/>
                </a:solidFill>
              </a:rPr>
              <a:t> могла </a:t>
            </a:r>
            <a:r>
              <a:rPr lang="ru-RU" sz="1600" dirty="0" err="1" smtClean="0">
                <a:solidFill>
                  <a:schemeClr val="tx1"/>
                </a:solidFill>
              </a:rPr>
              <a:t>би</a:t>
            </a:r>
            <a:r>
              <a:rPr lang="ru-RU" sz="1600" dirty="0" smtClean="0">
                <a:solidFill>
                  <a:schemeClr val="tx1"/>
                </a:solidFill>
              </a:rPr>
              <a:t> бути, т.як </a:t>
            </a:r>
            <a:r>
              <a:rPr lang="ru-RU" sz="1600" dirty="0" err="1" smtClean="0">
                <a:solidFill>
                  <a:schemeClr val="tx1"/>
                </a:solidFill>
              </a:rPr>
              <a:t>немає</a:t>
            </a:r>
            <a:r>
              <a:rPr lang="ru-RU" sz="1600" dirty="0" smtClean="0">
                <a:solidFill>
                  <a:schemeClr val="tx1"/>
                </a:solidFill>
              </a:rPr>
              <a:t> пульта. </a:t>
            </a:r>
            <a:r>
              <a:rPr lang="ru-RU" sz="1600" dirty="0" err="1" smtClean="0">
                <a:solidFill>
                  <a:schemeClr val="tx1"/>
                </a:solidFill>
              </a:rPr>
              <a:t>Покупець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отримує</a:t>
            </a:r>
            <a:r>
              <a:rPr lang="ru-RU" sz="1600" dirty="0" smtClean="0">
                <a:solidFill>
                  <a:schemeClr val="tx1"/>
                </a:solidFill>
              </a:rPr>
              <a:t>  доступ до </a:t>
            </a:r>
            <a:r>
              <a:rPr lang="ru-RU" sz="1600" dirty="0" err="1" smtClean="0">
                <a:solidFill>
                  <a:schemeClr val="tx1"/>
                </a:solidFill>
              </a:rPr>
              <a:t>найновішого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програмного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оновлення</a:t>
            </a:r>
            <a:r>
              <a:rPr lang="ru-RU" sz="1600" dirty="0" smtClean="0">
                <a:solidFill>
                  <a:schemeClr val="tx1"/>
                </a:solidFill>
              </a:rPr>
              <a:t>. </a:t>
            </a:r>
            <a:r>
              <a:rPr lang="ru-RU" sz="1600" dirty="0" err="1" smtClean="0">
                <a:solidFill>
                  <a:schemeClr val="tx1"/>
                </a:solidFill>
              </a:rPr>
              <a:t>Відео</a:t>
            </a:r>
            <a:r>
              <a:rPr lang="ru-RU" sz="1600" dirty="0" smtClean="0">
                <a:solidFill>
                  <a:schemeClr val="tx1"/>
                </a:solidFill>
              </a:rPr>
              <a:t> та фото </a:t>
            </a:r>
            <a:r>
              <a:rPr lang="ru-RU" sz="1600" dirty="0" err="1" smtClean="0">
                <a:solidFill>
                  <a:schemeClr val="tx1"/>
                </a:solidFill>
              </a:rPr>
              <a:t>з</a:t>
            </a:r>
            <a:r>
              <a:rPr lang="ru-RU" sz="1600" dirty="0" smtClean="0">
                <a:solidFill>
                  <a:schemeClr val="tx1"/>
                </a:solidFill>
              </a:rPr>
              <a:t> танку </a:t>
            </a:r>
            <a:r>
              <a:rPr lang="ru-RU" sz="1600" dirty="0" err="1" smtClean="0">
                <a:solidFill>
                  <a:schemeClr val="tx1"/>
                </a:solidFill>
              </a:rPr>
              <a:t>одразу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зберігаються</a:t>
            </a:r>
            <a:r>
              <a:rPr lang="ru-RU" sz="1600" dirty="0" smtClean="0">
                <a:solidFill>
                  <a:schemeClr val="tx1"/>
                </a:solidFill>
              </a:rPr>
              <a:t> на </a:t>
            </a:r>
            <a:r>
              <a:rPr lang="ru-RU" sz="1600" dirty="0" err="1" smtClean="0">
                <a:solidFill>
                  <a:schemeClr val="tx1"/>
                </a:solidFill>
              </a:rPr>
              <a:t>Вашому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мобільному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пристрої</a:t>
            </a:r>
            <a:r>
              <a:rPr lang="ru-RU" sz="1600" dirty="0" smtClean="0">
                <a:solidFill>
                  <a:schemeClr val="tx1"/>
                </a:solidFill>
              </a:rPr>
              <a:t> та </a:t>
            </a:r>
            <a:r>
              <a:rPr lang="ru-RU" sz="1600" dirty="0" err="1" smtClean="0">
                <a:solidFill>
                  <a:schemeClr val="tx1"/>
                </a:solidFill>
              </a:rPr>
              <a:t>їми</a:t>
            </a:r>
            <a:r>
              <a:rPr lang="ru-RU" sz="1600" dirty="0" smtClean="0">
                <a:solidFill>
                  <a:schemeClr val="tx1"/>
                </a:solidFill>
              </a:rPr>
              <a:t> можно </a:t>
            </a:r>
            <a:r>
              <a:rPr lang="ru-RU" sz="1600" dirty="0" err="1" smtClean="0">
                <a:solidFill>
                  <a:schemeClr val="tx1"/>
                </a:solidFill>
              </a:rPr>
              <a:t>поділитися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з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друзями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</a:p>
          <a:p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685114" y="4155623"/>
            <a:ext cx="6192688" cy="122413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</a:rPr>
              <a:t>Вбудована</a:t>
            </a:r>
            <a:r>
              <a:rPr lang="ru-RU" sz="1600" dirty="0" smtClean="0">
                <a:solidFill>
                  <a:schemeClr val="tx1"/>
                </a:solidFill>
              </a:rPr>
              <a:t> камера </a:t>
            </a:r>
            <a:r>
              <a:rPr lang="ru-RU" sz="1600" dirty="0" err="1" smtClean="0">
                <a:solidFill>
                  <a:schemeClr val="tx1"/>
                </a:solidFill>
              </a:rPr>
              <a:t>з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поворотним</a:t>
            </a:r>
            <a:r>
              <a:rPr lang="ru-RU" sz="1600" dirty="0" smtClean="0">
                <a:solidFill>
                  <a:schemeClr val="tx1"/>
                </a:solidFill>
              </a:rPr>
              <a:t>  </a:t>
            </a:r>
            <a:r>
              <a:rPr lang="ru-RU" sz="1600" dirty="0" err="1" smtClean="0">
                <a:solidFill>
                  <a:schemeClr val="tx1"/>
                </a:solidFill>
              </a:rPr>
              <a:t>механізмом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</a:rPr>
              <a:t>Вже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вбудована</a:t>
            </a:r>
            <a:r>
              <a:rPr lang="ru-RU" sz="1600" dirty="0" smtClean="0">
                <a:solidFill>
                  <a:schemeClr val="tx1"/>
                </a:solidFill>
              </a:rPr>
              <a:t> камера  </a:t>
            </a:r>
            <a:r>
              <a:rPr lang="ru-RU" sz="1600" dirty="0" err="1" smtClean="0">
                <a:solidFill>
                  <a:schemeClr val="tx1"/>
                </a:solidFill>
              </a:rPr>
              <a:t>дає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можливість</a:t>
            </a:r>
            <a:r>
              <a:rPr lang="ru-RU" sz="1600" dirty="0" smtClean="0">
                <a:solidFill>
                  <a:schemeClr val="tx1"/>
                </a:solidFill>
              </a:rPr>
              <a:t> не забути </a:t>
            </a:r>
            <a:r>
              <a:rPr lang="ru-RU" sz="1600" dirty="0" err="1" smtClean="0">
                <a:solidFill>
                  <a:schemeClr val="tx1"/>
                </a:solidFill>
              </a:rPr>
              <a:t>її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встановити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немає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необхідності</a:t>
            </a:r>
            <a:r>
              <a:rPr lang="ru-RU" sz="1600" dirty="0" smtClean="0">
                <a:solidFill>
                  <a:schemeClr val="tx1"/>
                </a:solidFill>
              </a:rPr>
              <a:t>  у </a:t>
            </a:r>
            <a:r>
              <a:rPr lang="ru-RU" sz="1600" dirty="0" err="1" smtClean="0">
                <a:solidFill>
                  <a:schemeClr val="tx1"/>
                </a:solidFill>
              </a:rPr>
              <a:t>додатковому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придбанні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камери</a:t>
            </a:r>
            <a:r>
              <a:rPr lang="ru-RU" sz="1600" dirty="0" smtClean="0">
                <a:solidFill>
                  <a:schemeClr val="tx1"/>
                </a:solidFill>
              </a:rPr>
              <a:t>. 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</a:rPr>
              <a:t>Поворотний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механізм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камери</a:t>
            </a:r>
            <a:r>
              <a:rPr lang="ru-RU" sz="1600" dirty="0" smtClean="0">
                <a:solidFill>
                  <a:schemeClr val="tx1"/>
                </a:solidFill>
              </a:rPr>
              <a:t> вверх-вниз  дозволить </a:t>
            </a:r>
            <a:r>
              <a:rPr lang="ru-RU" sz="1600" dirty="0" err="1" smtClean="0">
                <a:solidFill>
                  <a:schemeClr val="tx1"/>
                </a:solidFill>
              </a:rPr>
              <a:t>зафіксувати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відео</a:t>
            </a:r>
            <a:r>
              <a:rPr lang="ru-RU" sz="1600" dirty="0" smtClean="0">
                <a:solidFill>
                  <a:schemeClr val="tx1"/>
                </a:solidFill>
              </a:rPr>
              <a:t> та фото </a:t>
            </a:r>
            <a:r>
              <a:rPr lang="ru-RU" sz="1600" dirty="0" err="1" smtClean="0">
                <a:solidFill>
                  <a:schemeClr val="tx1"/>
                </a:solidFill>
              </a:rPr>
              <a:t>під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різними</a:t>
            </a:r>
            <a:r>
              <a:rPr lang="ru-RU" sz="1600" dirty="0" smtClean="0">
                <a:solidFill>
                  <a:schemeClr val="tx1"/>
                </a:solidFill>
              </a:rPr>
              <a:t> кутами </a:t>
            </a:r>
            <a:r>
              <a:rPr lang="ru-RU" sz="1600" dirty="0" err="1" smtClean="0">
                <a:solidFill>
                  <a:schemeClr val="tx1"/>
                </a:solidFill>
              </a:rPr>
              <a:t>нахилу</a:t>
            </a:r>
            <a:r>
              <a:rPr lang="ru-RU" sz="1600" dirty="0" smtClean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2757122" y="5739799"/>
            <a:ext cx="6120680" cy="108012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 Передача </a:t>
            </a:r>
            <a:r>
              <a:rPr lang="ru-RU" sz="1600" dirty="0" err="1" smtClean="0">
                <a:solidFill>
                  <a:schemeClr val="tx1"/>
                </a:solidFill>
              </a:rPr>
              <a:t>відео</a:t>
            </a:r>
            <a:r>
              <a:rPr lang="ru-RU" sz="1600" dirty="0" smtClean="0">
                <a:solidFill>
                  <a:schemeClr val="tx1"/>
                </a:solidFill>
              </a:rPr>
              <a:t> у реальному </a:t>
            </a:r>
            <a:r>
              <a:rPr lang="ru-RU" sz="1600" dirty="0" err="1" smtClean="0">
                <a:solidFill>
                  <a:schemeClr val="tx1"/>
                </a:solidFill>
              </a:rPr>
              <a:t>часі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Можно у реальному </a:t>
            </a:r>
            <a:r>
              <a:rPr lang="ru-RU" sz="1600" dirty="0" err="1" smtClean="0">
                <a:solidFill>
                  <a:schemeClr val="tx1"/>
                </a:solidFill>
              </a:rPr>
              <a:t>часі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бачити</a:t>
            </a:r>
            <a:r>
              <a:rPr lang="ru-RU" sz="1600" dirty="0" smtClean="0">
                <a:solidFill>
                  <a:schemeClr val="tx1"/>
                </a:solidFill>
              </a:rPr>
              <a:t> та </a:t>
            </a:r>
            <a:r>
              <a:rPr lang="ru-RU" sz="1600" dirty="0" err="1" smtClean="0">
                <a:solidFill>
                  <a:schemeClr val="tx1"/>
                </a:solidFill>
              </a:rPr>
              <a:t>записувати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пересування</a:t>
            </a:r>
            <a:r>
              <a:rPr lang="ru-RU" sz="1600" dirty="0" smtClean="0">
                <a:solidFill>
                  <a:schemeClr val="tx1"/>
                </a:solidFill>
              </a:rPr>
              <a:t> танку, </a:t>
            </a:r>
            <a:r>
              <a:rPr lang="ru-RU" sz="1600" dirty="0" err="1" smtClean="0">
                <a:solidFill>
                  <a:schemeClr val="tx1"/>
                </a:solidFill>
              </a:rPr>
              <a:t>шпигувати</a:t>
            </a:r>
            <a:r>
              <a:rPr lang="ru-RU" sz="1600" dirty="0" smtClean="0">
                <a:solidFill>
                  <a:schemeClr val="tx1"/>
                </a:solidFill>
              </a:rPr>
              <a:t> за </a:t>
            </a:r>
            <a:r>
              <a:rPr lang="ru-RU" sz="1600" dirty="0" err="1" smtClean="0">
                <a:solidFill>
                  <a:schemeClr val="tx1"/>
                </a:solidFill>
              </a:rPr>
              <a:t>кимось</a:t>
            </a:r>
            <a:r>
              <a:rPr lang="ru-RU" sz="1600" dirty="0" smtClean="0">
                <a:solidFill>
                  <a:schemeClr val="tx1"/>
                </a:solidFill>
              </a:rPr>
              <a:t> :), можно </a:t>
            </a:r>
            <a:r>
              <a:rPr lang="ru-RU" sz="1600" dirty="0" err="1" smtClean="0">
                <a:solidFill>
                  <a:schemeClr val="tx1"/>
                </a:solidFill>
              </a:rPr>
              <a:t>отримати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кадри</a:t>
            </a:r>
            <a:r>
              <a:rPr lang="ru-RU" sz="1600" dirty="0" smtClean="0">
                <a:solidFill>
                  <a:schemeClr val="tx1"/>
                </a:solidFill>
              </a:rPr>
              <a:t> фото та </a:t>
            </a:r>
            <a:r>
              <a:rPr lang="ru-RU" sz="1600" dirty="0" err="1" smtClean="0">
                <a:solidFill>
                  <a:schemeClr val="tx1"/>
                </a:solidFill>
              </a:rPr>
              <a:t>відео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і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якщо</a:t>
            </a:r>
            <a:r>
              <a:rPr lang="ru-RU" sz="1600" dirty="0" smtClean="0">
                <a:solidFill>
                  <a:schemeClr val="tx1"/>
                </a:solidFill>
              </a:rPr>
              <a:t> не </a:t>
            </a:r>
            <a:r>
              <a:rPr lang="ru-RU" sz="1600" dirty="0" err="1" smtClean="0">
                <a:solidFill>
                  <a:schemeClr val="tx1"/>
                </a:solidFill>
              </a:rPr>
              <a:t>сподобається</a:t>
            </a:r>
            <a:r>
              <a:rPr lang="ru-RU" sz="1600" dirty="0" smtClean="0">
                <a:solidFill>
                  <a:schemeClr val="tx1"/>
                </a:solidFill>
              </a:rPr>
              <a:t>, можно </a:t>
            </a:r>
            <a:r>
              <a:rPr lang="ru-RU" sz="1600" dirty="0" err="1" smtClean="0">
                <a:solidFill>
                  <a:schemeClr val="tx1"/>
                </a:solidFill>
              </a:rPr>
              <a:t>його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видалити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або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перезаписати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80858" y="2859479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08850" y="4299639"/>
            <a:ext cx="2304000" cy="108012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/>
                </a:solidFill>
              </a:rPr>
              <a:t>Вбудована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камера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80858" y="4515663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08850" y="5739799"/>
            <a:ext cx="2304000" cy="1008008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Передача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                        </a:t>
            </a:r>
            <a:r>
              <a:rPr lang="ru-RU" sz="1600" dirty="0" err="1" smtClean="0">
                <a:solidFill>
                  <a:schemeClr val="tx1"/>
                </a:solidFill>
              </a:rPr>
              <a:t>відео</a:t>
            </a:r>
            <a:r>
              <a:rPr lang="ru-RU" sz="1600" dirty="0" smtClean="0">
                <a:solidFill>
                  <a:schemeClr val="tx1"/>
                </a:solidFill>
              </a:rPr>
              <a:t> по            </a:t>
            </a:r>
            <a:r>
              <a:rPr lang="en-US" sz="1600" dirty="0" smtClean="0">
                <a:solidFill>
                  <a:schemeClr val="tx1"/>
                </a:solidFill>
              </a:rPr>
              <a:t>                                           </a:t>
            </a:r>
            <a:r>
              <a:rPr lang="ru-RU" sz="1600" dirty="0" smtClean="0">
                <a:solidFill>
                  <a:schemeClr val="tx1"/>
                </a:solidFill>
              </a:rPr>
              <a:t>                                 </a:t>
            </a:r>
            <a:r>
              <a:rPr lang="en-US" sz="1600" dirty="0" smtClean="0">
                <a:solidFill>
                  <a:schemeClr val="tx1"/>
                </a:solidFill>
              </a:rPr>
              <a:t>Wi-Fi</a:t>
            </a:r>
            <a:r>
              <a:rPr lang="ru-RU" sz="1600" dirty="0" smtClean="0">
                <a:solidFill>
                  <a:schemeClr val="tx1"/>
                </a:solidFill>
              </a:rPr>
              <a:t>              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 rot="10800000" flipV="1">
            <a:off x="380858" y="6027831"/>
            <a:ext cx="756000" cy="64807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6" name="Picture 2" descr="D:\фокстрот,фото для презентации\HC-777-270_01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858" y="2859479"/>
            <a:ext cx="808435" cy="808435"/>
          </a:xfrm>
          <a:prstGeom prst="rect">
            <a:avLst/>
          </a:prstGeom>
          <a:noFill/>
        </p:spPr>
      </p:pic>
      <p:pic>
        <p:nvPicPr>
          <p:cNvPr id="17" name="Picture 3" descr="D:\фокстрот,фото для презентации\HC-777-287_01-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0858" y="4443655"/>
            <a:ext cx="890316" cy="835246"/>
          </a:xfrm>
          <a:prstGeom prst="rect">
            <a:avLst/>
          </a:prstGeom>
          <a:noFill/>
        </p:spPr>
      </p:pic>
      <p:pic>
        <p:nvPicPr>
          <p:cNvPr id="18" name="Picture 4" descr="D:\фокстрот,фото для презентации\HC-777-325_01-lar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858" y="5955823"/>
            <a:ext cx="844140" cy="720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4226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42852"/>
            <a:ext cx="5328592" cy="980728"/>
          </a:xfrm>
        </p:spPr>
        <p:txBody>
          <a:bodyPr>
            <a:noAutofit/>
          </a:bodyPr>
          <a:lstStyle/>
          <a:p>
            <a:r>
              <a:rPr lang="ru-RU" sz="3600" dirty="0" err="1" smtClean="0"/>
              <a:t>Ключові</a:t>
            </a:r>
            <a:r>
              <a:rPr lang="ru-RU" sz="3600" dirty="0" smtClean="0"/>
              <a:t> </a:t>
            </a:r>
            <a:r>
              <a:rPr lang="ru-RU" sz="3600" dirty="0" err="1"/>
              <a:t>відмінні</a:t>
            </a:r>
            <a:r>
              <a:rPr lang="ru-RU" sz="3600" dirty="0"/>
              <a:t> </a:t>
            </a:r>
            <a:r>
              <a:rPr lang="ru-RU" sz="3600" dirty="0" err="1"/>
              <a:t>риси</a:t>
            </a:r>
            <a:r>
              <a:rPr lang="ru-RU" sz="3600" dirty="0"/>
              <a:t> </a:t>
            </a:r>
            <a:r>
              <a:rPr lang="ru-RU" sz="3600" dirty="0" err="1"/>
              <a:t>товарної</a:t>
            </a:r>
            <a:r>
              <a:rPr lang="ru-RU" sz="3600" dirty="0"/>
              <a:t> </a:t>
            </a:r>
            <a:r>
              <a:rPr lang="ru-RU" sz="3600" dirty="0" err="1"/>
              <a:t>лінійки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714488"/>
            <a:ext cx="3456384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Додаткові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переваги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0227" y="2261466"/>
            <a:ext cx="230400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/>
                </a:solidFill>
              </a:rPr>
              <a:t>Гусеничний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привід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718499" y="2045442"/>
            <a:ext cx="6120680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ru-RU" sz="1600" dirty="0" err="1" smtClean="0">
                <a:solidFill>
                  <a:schemeClr val="tx1"/>
                </a:solidFill>
              </a:rPr>
              <a:t>Гумові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гусениці</a:t>
            </a:r>
            <a:r>
              <a:rPr lang="ru-RU" sz="1600" dirty="0" smtClean="0">
                <a:solidFill>
                  <a:schemeClr val="tx1"/>
                </a:solidFill>
              </a:rPr>
              <a:t>  </a:t>
            </a:r>
            <a:r>
              <a:rPr lang="ru-RU" sz="1600" dirty="0" err="1" smtClean="0">
                <a:solidFill>
                  <a:schemeClr val="tx1"/>
                </a:solidFill>
              </a:rPr>
              <a:t>надають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легкість</a:t>
            </a:r>
            <a:r>
              <a:rPr lang="ru-RU" sz="1600" dirty="0" smtClean="0">
                <a:solidFill>
                  <a:schemeClr val="tx1"/>
                </a:solidFill>
              </a:rPr>
              <a:t> у </a:t>
            </a:r>
            <a:r>
              <a:rPr lang="ru-RU" sz="1600" dirty="0" err="1" smtClean="0">
                <a:solidFill>
                  <a:schemeClr val="tx1"/>
                </a:solidFill>
              </a:rPr>
              <a:t>пересуванні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</a:rPr>
              <a:t>Гусеничний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привід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забезпечує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маневреність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високу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прохідність</a:t>
            </a:r>
            <a:r>
              <a:rPr lang="ru-RU" sz="1600" dirty="0" smtClean="0">
                <a:solidFill>
                  <a:schemeClr val="tx1"/>
                </a:solidFill>
              </a:rPr>
              <a:t> та </a:t>
            </a:r>
            <a:r>
              <a:rPr lang="ru-RU" sz="1600" dirty="0" err="1" smtClean="0">
                <a:solidFill>
                  <a:schemeClr val="tx1"/>
                </a:solidFill>
              </a:rPr>
              <a:t>можливість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розвороту</a:t>
            </a:r>
            <a:r>
              <a:rPr lang="ru-RU" sz="1600" dirty="0" smtClean="0">
                <a:solidFill>
                  <a:schemeClr val="tx1"/>
                </a:solidFill>
              </a:rPr>
              <a:t> на </a:t>
            </a:r>
            <a:r>
              <a:rPr lang="ru-RU" sz="1600" dirty="0" err="1" smtClean="0">
                <a:solidFill>
                  <a:schemeClr val="tx1"/>
                </a:solidFill>
              </a:rPr>
              <a:t>місці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</a:rPr>
              <a:t>Застосовується</a:t>
            </a:r>
            <a:r>
              <a:rPr lang="ru-RU" sz="1600" dirty="0" smtClean="0">
                <a:solidFill>
                  <a:schemeClr val="tx1"/>
                </a:solidFill>
              </a:rPr>
              <a:t> у </a:t>
            </a:r>
            <a:r>
              <a:rPr lang="en-US" sz="1600" dirty="0" smtClean="0">
                <a:solidFill>
                  <a:schemeClr val="tx1"/>
                </a:solidFill>
              </a:rPr>
              <a:t>HC-777-270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smtClean="0">
                <a:solidFill>
                  <a:schemeClr val="tx1"/>
                </a:solidFill>
              </a:rPr>
              <a:t>HC-777-325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42235" y="2369562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70227" y="3413594"/>
            <a:ext cx="230400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/>
                </a:solidFill>
              </a:rPr>
              <a:t>Підсвітка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42235" y="3521794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70227" y="4565826"/>
            <a:ext cx="230400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/>
                </a:solidFill>
              </a:rPr>
              <a:t>Управління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r"/>
            <a:r>
              <a:rPr lang="ru-RU" sz="1600" dirty="0" err="1" smtClean="0">
                <a:solidFill>
                  <a:schemeClr val="tx1"/>
                </a:solidFill>
              </a:rPr>
              <a:t>акселеро</a:t>
            </a:r>
            <a:r>
              <a:rPr lang="en-US" sz="1600" dirty="0" smtClean="0">
                <a:solidFill>
                  <a:schemeClr val="tx1"/>
                </a:solidFill>
              </a:rPr>
              <a:t>-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метрами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42235" y="4673922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70227" y="5645842"/>
            <a:ext cx="230400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/>
                </a:solidFill>
              </a:rPr>
              <a:t>Вбудований</a:t>
            </a:r>
            <a:r>
              <a:rPr lang="ru-RU" sz="1600" dirty="0" smtClean="0">
                <a:solidFill>
                  <a:schemeClr val="tx1"/>
                </a:solidFill>
              </a:rPr>
              <a:t>  </a:t>
            </a:r>
            <a:r>
              <a:rPr lang="ru-RU" sz="1600" dirty="0" err="1" smtClean="0">
                <a:solidFill>
                  <a:schemeClr val="tx1"/>
                </a:solidFill>
              </a:rPr>
              <a:t>акумулятор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Li-</a:t>
            </a:r>
            <a:r>
              <a:rPr lang="en-US" sz="1600" dirty="0" err="1" smtClean="0">
                <a:solidFill>
                  <a:schemeClr val="tx1"/>
                </a:solidFill>
              </a:rPr>
              <a:t>pol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42235" y="5753938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18499" y="3341586"/>
            <a:ext cx="6192688" cy="1070101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</a:rPr>
              <a:t>Передня</a:t>
            </a:r>
            <a:r>
              <a:rPr lang="ru-RU" sz="1600" dirty="0" smtClean="0">
                <a:solidFill>
                  <a:schemeClr val="tx1"/>
                </a:solidFill>
              </a:rPr>
              <a:t> та </a:t>
            </a:r>
            <a:r>
              <a:rPr lang="ru-RU" sz="1600" dirty="0" err="1" smtClean="0">
                <a:solidFill>
                  <a:schemeClr val="tx1"/>
                </a:solidFill>
              </a:rPr>
              <a:t>задня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підсвітки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ru-RU" sz="1600" dirty="0" smtClean="0"/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Передня</a:t>
            </a:r>
            <a:r>
              <a:rPr lang="ru-RU" sz="1600" dirty="0" smtClean="0">
                <a:solidFill>
                  <a:schemeClr val="tx1"/>
                </a:solidFill>
              </a:rPr>
              <a:t> та </a:t>
            </a:r>
            <a:r>
              <a:rPr lang="ru-RU" sz="1600" dirty="0" err="1" smtClean="0">
                <a:solidFill>
                  <a:schemeClr val="tx1"/>
                </a:solidFill>
              </a:rPr>
              <a:t>задня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підсвітки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дають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можливість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бачити</a:t>
            </a:r>
            <a:r>
              <a:rPr lang="ru-RU" sz="1600" dirty="0" smtClean="0">
                <a:solidFill>
                  <a:schemeClr val="tx1"/>
                </a:solidFill>
              </a:rPr>
              <a:t>  </a:t>
            </a:r>
            <a:r>
              <a:rPr lang="ru-RU" sz="1600" dirty="0" err="1" smtClean="0">
                <a:solidFill>
                  <a:schemeClr val="tx1"/>
                </a:solidFill>
              </a:rPr>
              <a:t>пересування</a:t>
            </a:r>
            <a:r>
              <a:rPr lang="ru-RU" sz="1600" dirty="0" smtClean="0">
                <a:solidFill>
                  <a:schemeClr val="tx1"/>
                </a:solidFill>
              </a:rPr>
              <a:t> танку на </a:t>
            </a:r>
            <a:r>
              <a:rPr lang="ru-RU" sz="1600" dirty="0" err="1" smtClean="0">
                <a:solidFill>
                  <a:schemeClr val="tx1"/>
                </a:solidFill>
              </a:rPr>
              <a:t>відстані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навіть</a:t>
            </a:r>
            <a:r>
              <a:rPr lang="ru-RU" sz="1600" dirty="0" smtClean="0">
                <a:solidFill>
                  <a:schemeClr val="tx1"/>
                </a:solidFill>
              </a:rPr>
              <a:t> у </a:t>
            </a:r>
            <a:r>
              <a:rPr lang="ru-RU" sz="1600" dirty="0" err="1" smtClean="0">
                <a:solidFill>
                  <a:schemeClr val="tx1"/>
                </a:solidFill>
              </a:rPr>
              <a:t>темний</a:t>
            </a:r>
            <a:r>
              <a:rPr lang="ru-RU" sz="1600" dirty="0" smtClean="0">
                <a:solidFill>
                  <a:schemeClr val="tx1"/>
                </a:solidFill>
              </a:rPr>
              <a:t> час </a:t>
            </a:r>
            <a:r>
              <a:rPr lang="ru-RU" sz="1600" dirty="0" err="1" smtClean="0">
                <a:solidFill>
                  <a:schemeClr val="tx1"/>
                </a:solidFill>
              </a:rPr>
              <a:t>доби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Застосовується</a:t>
            </a:r>
            <a:r>
              <a:rPr lang="ru-RU" sz="1600" dirty="0" smtClean="0">
                <a:solidFill>
                  <a:schemeClr val="tx1"/>
                </a:solidFill>
              </a:rPr>
              <a:t> у </a:t>
            </a:r>
            <a:r>
              <a:rPr lang="en-US" sz="1600" dirty="0" smtClean="0">
                <a:solidFill>
                  <a:schemeClr val="tx1"/>
                </a:solidFill>
              </a:rPr>
              <a:t>HC-777-270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smtClean="0">
                <a:solidFill>
                  <a:schemeClr val="tx1"/>
                </a:solidFill>
              </a:rPr>
              <a:t>HC-777-325</a:t>
            </a: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790507" y="4547922"/>
            <a:ext cx="6120680" cy="116992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ru-RU" sz="1600" dirty="0" smtClean="0">
                <a:solidFill>
                  <a:schemeClr val="tx1"/>
                </a:solidFill>
              </a:rPr>
              <a:t>Акселерометр </a:t>
            </a:r>
            <a:r>
              <a:rPr lang="ru-RU" sz="1600" dirty="0" err="1" smtClean="0">
                <a:solidFill>
                  <a:schemeClr val="tx1"/>
                </a:solidFill>
              </a:rPr>
              <a:t>вже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встановлений</a:t>
            </a:r>
            <a:r>
              <a:rPr lang="ru-RU" sz="1600" dirty="0" smtClean="0">
                <a:solidFill>
                  <a:schemeClr val="tx1"/>
                </a:solidFill>
              </a:rPr>
              <a:t> у </a:t>
            </a:r>
            <a:r>
              <a:rPr lang="ru-RU" sz="1600" dirty="0" err="1" smtClean="0">
                <a:solidFill>
                  <a:schemeClr val="tx1"/>
                </a:solidFill>
              </a:rPr>
              <a:t>телефоні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або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планшеті</a:t>
            </a:r>
            <a:r>
              <a:rPr lang="ru-RU" sz="1600" dirty="0" smtClean="0">
                <a:solidFill>
                  <a:schemeClr val="tx1"/>
                </a:solidFill>
              </a:rPr>
              <a:t>. За </a:t>
            </a:r>
            <a:r>
              <a:rPr lang="ru-RU" sz="1600" dirty="0" err="1" smtClean="0">
                <a:solidFill>
                  <a:schemeClr val="tx1"/>
                </a:solidFill>
              </a:rPr>
              <a:t>допомогою</a:t>
            </a:r>
            <a:r>
              <a:rPr lang="ru-RU" sz="1600" dirty="0" smtClean="0">
                <a:solidFill>
                  <a:schemeClr val="tx1"/>
                </a:solidFill>
              </a:rPr>
              <a:t> наклону телефону </a:t>
            </a:r>
            <a:r>
              <a:rPr lang="ru-RU" sz="1600" dirty="0" err="1" smtClean="0">
                <a:solidFill>
                  <a:schemeClr val="tx1"/>
                </a:solidFill>
              </a:rPr>
              <a:t>або</a:t>
            </a:r>
            <a:r>
              <a:rPr lang="ru-RU" sz="1600" dirty="0" smtClean="0">
                <a:solidFill>
                  <a:schemeClr val="tx1"/>
                </a:solidFill>
              </a:rPr>
              <a:t> планшету можно </a:t>
            </a:r>
            <a:r>
              <a:rPr lang="ru-RU" sz="1600" dirty="0" err="1" smtClean="0">
                <a:solidFill>
                  <a:schemeClr val="tx1"/>
                </a:solidFill>
              </a:rPr>
              <a:t>пересувати</a:t>
            </a:r>
            <a:r>
              <a:rPr lang="ru-RU" sz="1600" dirty="0" smtClean="0">
                <a:solidFill>
                  <a:schemeClr val="tx1"/>
                </a:solidFill>
              </a:rPr>
              <a:t> танк </a:t>
            </a:r>
            <a:r>
              <a:rPr lang="ru-RU" sz="1600" dirty="0" err="1" smtClean="0">
                <a:solidFill>
                  <a:schemeClr val="tx1"/>
                </a:solidFill>
              </a:rPr>
              <a:t>вліво-вправо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ru-RU" sz="1600" dirty="0" err="1" smtClean="0">
                <a:solidFill>
                  <a:schemeClr val="tx1"/>
                </a:solidFill>
              </a:rPr>
              <a:t>пересувати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його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назад-уперед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-</a:t>
            </a:r>
            <a:r>
              <a:rPr lang="ru-RU" sz="1600" dirty="0" err="1" smtClean="0">
                <a:solidFill>
                  <a:schemeClr val="tx1"/>
                </a:solidFill>
              </a:rPr>
              <a:t>Легкість</a:t>
            </a:r>
            <a:r>
              <a:rPr lang="ru-RU" sz="1600" dirty="0" smtClean="0">
                <a:solidFill>
                  <a:schemeClr val="tx1"/>
                </a:solidFill>
              </a:rPr>
              <a:t> та простота у </a:t>
            </a:r>
            <a:r>
              <a:rPr lang="ru-RU" sz="1600" dirty="0" err="1" smtClean="0">
                <a:solidFill>
                  <a:schemeClr val="tx1"/>
                </a:solidFill>
              </a:rPr>
              <a:t>використанні</a:t>
            </a:r>
            <a:r>
              <a:rPr lang="ru-RU" sz="1600" dirty="0" smtClean="0">
                <a:solidFill>
                  <a:schemeClr val="tx1"/>
                </a:solidFill>
              </a:rPr>
              <a:t> та </a:t>
            </a:r>
            <a:r>
              <a:rPr lang="ru-RU" sz="1600" dirty="0" err="1" smtClean="0">
                <a:solidFill>
                  <a:schemeClr val="tx1"/>
                </a:solidFill>
              </a:rPr>
              <a:t>інтуітивне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управління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</a:rPr>
              <a:t>Застосовується</a:t>
            </a:r>
            <a:r>
              <a:rPr lang="ru-RU" sz="1600" dirty="0" smtClean="0">
                <a:solidFill>
                  <a:schemeClr val="tx1"/>
                </a:solidFill>
              </a:rPr>
              <a:t> у </a:t>
            </a:r>
            <a:r>
              <a:rPr lang="en-US" sz="1600" dirty="0" smtClean="0">
                <a:solidFill>
                  <a:schemeClr val="tx1"/>
                </a:solidFill>
              </a:rPr>
              <a:t>HC-777-270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smtClean="0">
                <a:solidFill>
                  <a:schemeClr val="tx1"/>
                </a:solidFill>
              </a:rPr>
              <a:t>HC-777-325</a:t>
            </a: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790507" y="5645842"/>
            <a:ext cx="6120680" cy="115212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</a:t>
            </a:r>
            <a:r>
              <a:rPr lang="ru-RU" sz="1600" dirty="0" err="1" smtClean="0">
                <a:solidFill>
                  <a:schemeClr val="tx1"/>
                </a:solidFill>
              </a:rPr>
              <a:t>Немає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необхідності</a:t>
            </a:r>
            <a:r>
              <a:rPr lang="ru-RU" sz="1600" dirty="0" smtClean="0">
                <a:solidFill>
                  <a:schemeClr val="tx1"/>
                </a:solidFill>
              </a:rPr>
              <a:t>  в </a:t>
            </a:r>
            <a:r>
              <a:rPr lang="ru-RU" sz="1600" dirty="0" err="1" smtClean="0">
                <a:solidFill>
                  <a:schemeClr val="tx1"/>
                </a:solidFill>
              </a:rPr>
              <a:t>окремому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придбанні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батарейок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або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акумулятора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</a:rPr>
              <a:t>Швидка</a:t>
            </a:r>
            <a:r>
              <a:rPr lang="ru-RU" sz="1600" dirty="0" smtClean="0">
                <a:solidFill>
                  <a:schemeClr val="tx1"/>
                </a:solidFill>
              </a:rPr>
              <a:t> зарядка.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</a:rPr>
              <a:t>Застосовується</a:t>
            </a:r>
            <a:r>
              <a:rPr lang="ru-RU" sz="1600" dirty="0" smtClean="0">
                <a:solidFill>
                  <a:schemeClr val="tx1"/>
                </a:solidFill>
              </a:rPr>
              <a:t> у </a:t>
            </a:r>
            <a:r>
              <a:rPr lang="en-US" sz="1600" dirty="0" smtClean="0">
                <a:solidFill>
                  <a:schemeClr val="tx1"/>
                </a:solidFill>
              </a:rPr>
              <a:t>HC-777-270</a:t>
            </a:r>
            <a:r>
              <a:rPr lang="ru-RU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smtClean="0">
                <a:solidFill>
                  <a:schemeClr val="tx1"/>
                </a:solidFill>
              </a:rPr>
              <a:t>HC-777-325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pic>
        <p:nvPicPr>
          <p:cNvPr id="19" name="Picture 2" descr="D:\фокстрот,фото для презентации\HC-777-270_02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235" y="2333474"/>
            <a:ext cx="1008111" cy="833585"/>
          </a:xfrm>
          <a:prstGeom prst="rect">
            <a:avLst/>
          </a:prstGeom>
          <a:noFill/>
        </p:spPr>
      </p:pic>
      <p:pic>
        <p:nvPicPr>
          <p:cNvPr id="20" name="Picture 3" descr="D:\фокстрот,фото для презентации\HC-777-287_08-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235" y="3485602"/>
            <a:ext cx="1008112" cy="806923"/>
          </a:xfrm>
          <a:prstGeom prst="rect">
            <a:avLst/>
          </a:prstGeom>
          <a:noFill/>
        </p:spPr>
      </p:pic>
      <p:pic>
        <p:nvPicPr>
          <p:cNvPr id="21" name="Picture 4" descr="D:\фокстрот,фото для презентации\HC-777-325_02-lar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235" y="4637730"/>
            <a:ext cx="1008112" cy="792088"/>
          </a:xfrm>
          <a:prstGeom prst="rect">
            <a:avLst/>
          </a:prstGeom>
          <a:noFill/>
        </p:spPr>
      </p:pic>
      <p:pic>
        <p:nvPicPr>
          <p:cNvPr id="22" name="Picture 5" descr="D:\фокстрот,фото для презентации\HC-777-325_09-larg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235" y="5717850"/>
            <a:ext cx="1008112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9818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571604" y="0"/>
            <a:ext cx="5112568" cy="936104"/>
          </a:xfrm>
        </p:spPr>
        <p:txBody>
          <a:bodyPr>
            <a:noAutofit/>
          </a:bodyPr>
          <a:lstStyle/>
          <a:p>
            <a:r>
              <a:rPr lang="ru-RU" sz="3600" dirty="0" err="1" smtClean="0"/>
              <a:t>Інноваційні</a:t>
            </a:r>
            <a:r>
              <a:rPr lang="ru-RU" sz="3600" dirty="0" smtClean="0"/>
              <a:t> </a:t>
            </a:r>
            <a:r>
              <a:rPr lang="ru-RU" sz="3600" dirty="0" err="1"/>
              <a:t>розробки</a:t>
            </a:r>
            <a:endParaRPr lang="ru-RU" sz="36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4176310" y="3835836"/>
            <a:ext cx="4590691" cy="54262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2054" name="Таблица 205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39014094"/>
              </p:ext>
            </p:extLst>
          </p:nvPr>
        </p:nvGraphicFramePr>
        <p:xfrm>
          <a:off x="6624544" y="2143117"/>
          <a:ext cx="2519456" cy="465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945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2842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Моделі</a:t>
                      </a:r>
                      <a:r>
                        <a:rPr lang="ru-RU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/</a:t>
                      </a:r>
                      <a:r>
                        <a:rPr lang="ru-RU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серія</a:t>
                      </a:r>
                      <a:r>
                        <a:rPr lang="ru-RU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моделей, в </a:t>
                      </a:r>
                      <a:r>
                        <a:rPr lang="ru-RU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яких</a:t>
                      </a:r>
                      <a:r>
                        <a:rPr lang="ru-RU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застосовуються</a:t>
                      </a:r>
                      <a:r>
                        <a:rPr lang="ru-RU" sz="12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інновації</a:t>
                      </a:r>
                      <a:endParaRPr lang="ru-RU" sz="12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2815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HC-777-325 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8513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HC-777-325 </a:t>
                      </a:r>
                      <a:endParaRPr lang="ru-RU" sz="1600" dirty="0" smtClean="0"/>
                    </a:p>
                    <a:p>
                      <a:endParaRPr lang="ru-RU" sz="16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en-US" sz="16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en-US" sz="16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en-US" sz="16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ru-RU" sz="16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87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HC-777-325 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85720" y="2357430"/>
            <a:ext cx="2304000" cy="1083913"/>
          </a:xfrm>
          <a:prstGeom prst="rect">
            <a:avLst/>
          </a:prstGeom>
          <a:solidFill>
            <a:srgbClr val="F9B07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Камера </a:t>
            </a:r>
          </a:p>
          <a:p>
            <a:pPr algn="r"/>
            <a:r>
              <a:rPr lang="ru-RU" sz="1600" dirty="0" err="1" smtClean="0">
                <a:solidFill>
                  <a:schemeClr val="tx1"/>
                </a:solidFill>
              </a:rPr>
              <a:t>нічного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бачення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9736" y="2501446"/>
            <a:ext cx="720080" cy="57383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7840" y="3799870"/>
            <a:ext cx="2304000" cy="1020154"/>
          </a:xfrm>
          <a:prstGeom prst="rect">
            <a:avLst/>
          </a:prstGeom>
          <a:solidFill>
            <a:srgbClr val="F9B07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/>
                </a:solidFill>
              </a:rPr>
              <a:t>Док-станція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для зарядки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31856" y="3943886"/>
            <a:ext cx="756000" cy="66940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5832" y="5528062"/>
            <a:ext cx="2448272" cy="956302"/>
          </a:xfrm>
          <a:prstGeom prst="rect">
            <a:avLst/>
          </a:prstGeom>
          <a:solidFill>
            <a:srgbClr val="F9B07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err="1" smtClean="0">
                <a:solidFill>
                  <a:schemeClr val="tx1"/>
                </a:solidFill>
              </a:rPr>
              <a:t>Віддалене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r"/>
            <a:r>
              <a:rPr lang="ru-RU" sz="1600" dirty="0" err="1" smtClean="0">
                <a:solidFill>
                  <a:schemeClr val="tx1"/>
                </a:solidFill>
              </a:rPr>
              <a:t>підключення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r"/>
            <a:r>
              <a:rPr lang="uk-UA" sz="1600" dirty="0" smtClean="0">
                <a:solidFill>
                  <a:schemeClr val="tx1"/>
                </a:solidFill>
              </a:rPr>
              <a:t>ч</a:t>
            </a:r>
            <a:r>
              <a:rPr lang="ru-RU" sz="1600" dirty="0" err="1" smtClean="0">
                <a:solidFill>
                  <a:schemeClr val="tx1"/>
                </a:solidFill>
              </a:rPr>
              <a:t>ерез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 мережу </a:t>
            </a:r>
            <a:r>
              <a:rPr lang="ru-RU" sz="1600" dirty="0" err="1" smtClean="0">
                <a:solidFill>
                  <a:schemeClr val="tx1"/>
                </a:solidFill>
              </a:rPr>
              <a:t>Інтернет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9848" y="5600070"/>
            <a:ext cx="756000" cy="701356"/>
          </a:xfrm>
          <a:prstGeom prst="roundRect">
            <a:avLst>
              <a:gd name="adj" fmla="val 975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94870849"/>
              </p:ext>
            </p:extLst>
          </p:nvPr>
        </p:nvGraphicFramePr>
        <p:xfrm>
          <a:off x="2950016" y="2573454"/>
          <a:ext cx="3024336" cy="57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43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1278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Є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можливість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</a:rPr>
                        <a:t>знімати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</a:rPr>
                        <a:t>відео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у 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</a:rPr>
                        <a:t>темряві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02939955"/>
              </p:ext>
            </p:extLst>
          </p:nvPr>
        </p:nvGraphicFramePr>
        <p:xfrm>
          <a:off x="2880128" y="3655854"/>
          <a:ext cx="3024336" cy="131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43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275192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Док-станція</a:t>
                      </a:r>
                      <a:r>
                        <a:rPr lang="ru-RU" sz="1600" dirty="0" smtClean="0"/>
                        <a:t> для зарядки </a:t>
                      </a:r>
                      <a:r>
                        <a:rPr lang="ru-RU" sz="1600" dirty="0" err="1" smtClean="0"/>
                        <a:t>дозволяє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використовувати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шпигуна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по максимуму </a:t>
                      </a:r>
                      <a:r>
                        <a:rPr lang="ru-RU" sz="1600" dirty="0" err="1" smtClean="0"/>
                        <a:t>і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навіть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використовувати</a:t>
                      </a:r>
                      <a:r>
                        <a:rPr lang="ru-RU" sz="1600" dirty="0" smtClean="0"/>
                        <a:t> танк для </a:t>
                      </a:r>
                      <a:r>
                        <a:rPr lang="ru-RU" sz="1600" dirty="0" err="1" smtClean="0"/>
                        <a:t>домашнього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відеонагляду</a:t>
                      </a:r>
                      <a:r>
                        <a:rPr lang="ru-RU" sz="1600" dirty="0" smtClean="0"/>
                        <a:t>.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74186155"/>
              </p:ext>
            </p:extLst>
          </p:nvPr>
        </p:nvGraphicFramePr>
        <p:xfrm>
          <a:off x="2880128" y="5540706"/>
          <a:ext cx="3024336" cy="106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43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446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</a:t>
                      </a:r>
                      <a:r>
                        <a:rPr lang="en-US" sz="1600" dirty="0" smtClean="0"/>
                        <a:t>’</a:t>
                      </a:r>
                      <a:r>
                        <a:rPr lang="uk-UA" sz="1600" dirty="0" smtClean="0"/>
                        <a:t>явилась</a:t>
                      </a:r>
                      <a:r>
                        <a:rPr lang="uk-UA" sz="1600" baseline="0" dirty="0" smtClean="0"/>
                        <a:t> можливість </a:t>
                      </a:r>
                      <a:r>
                        <a:rPr lang="ru-RU" sz="1600" dirty="0" err="1" smtClean="0"/>
                        <a:t>підключатися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віддалено</a:t>
                      </a:r>
                      <a:r>
                        <a:rPr lang="ru-RU" sz="1600" dirty="0" smtClean="0"/>
                        <a:t> до танку через  мережу </a:t>
                      </a:r>
                      <a:r>
                        <a:rPr lang="ru-RU" sz="1600" dirty="0" err="1" smtClean="0"/>
                        <a:t>Інтернет</a:t>
                      </a:r>
                      <a:r>
                        <a:rPr lang="ru-RU" sz="1600" dirty="0" smtClean="0"/>
                        <a:t>  та </a:t>
                      </a:r>
                      <a:r>
                        <a:rPr lang="ru-RU" sz="1600" dirty="0" err="1" smtClean="0"/>
                        <a:t>керувати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600" dirty="0" err="1" smtClean="0"/>
                        <a:t>їм</a:t>
                      </a:r>
                      <a:r>
                        <a:rPr lang="ru-RU" sz="1600" dirty="0" smtClean="0"/>
                        <a:t>.</a:t>
                      </a:r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1" name="Picture 3" descr="D:\фокстрот,фото для презентации\HC-777-325_02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9736" y="2501446"/>
            <a:ext cx="936104" cy="701356"/>
          </a:xfrm>
          <a:prstGeom prst="rect">
            <a:avLst/>
          </a:prstGeom>
          <a:noFill/>
        </p:spPr>
      </p:pic>
      <p:pic>
        <p:nvPicPr>
          <p:cNvPr id="22" name="Picture 4" descr="D:\фокстрот,фото для презентации\HC-777-325_04-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9848" y="3943886"/>
            <a:ext cx="947067" cy="828875"/>
          </a:xfrm>
          <a:prstGeom prst="rect">
            <a:avLst/>
          </a:prstGeom>
          <a:noFill/>
        </p:spPr>
      </p:pic>
      <p:pic>
        <p:nvPicPr>
          <p:cNvPr id="23" name="Picture 2" descr="https://distributions.com.ua/pictures/57ba41bd05f1241aef0002d0/HC-777-325_10-large.jpg?14718243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7840" y="5600070"/>
            <a:ext cx="977261" cy="828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0407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5112568" cy="936104"/>
          </a:xfrm>
        </p:spPr>
        <p:txBody>
          <a:bodyPr>
            <a:noAutofit/>
          </a:bodyPr>
          <a:lstStyle/>
          <a:p>
            <a:r>
              <a:rPr lang="ru-RU" sz="3600" b="0" dirty="0" err="1" smtClean="0"/>
              <a:t>Оновлення</a:t>
            </a:r>
            <a:r>
              <a:rPr lang="ru-RU" sz="3600" b="0" dirty="0" smtClean="0"/>
              <a:t> </a:t>
            </a:r>
            <a:r>
              <a:rPr lang="ru-RU" sz="3600" b="0" dirty="0"/>
              <a:t>модельного ряду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624228" y="1525960"/>
            <a:ext cx="36004" cy="518457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85720" y="1643050"/>
            <a:ext cx="5976000" cy="50400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600" b="1" dirty="0">
                <a:solidFill>
                  <a:schemeClr val="tx1"/>
                </a:solidFill>
              </a:rPr>
              <a:t>Удосконалення існуючого модельного </a:t>
            </a:r>
            <a:r>
              <a:rPr lang="uk-UA" sz="1600" b="1" dirty="0" smtClean="0">
                <a:solidFill>
                  <a:schemeClr val="tx1"/>
                </a:solidFill>
              </a:rPr>
              <a:t>ряду</a:t>
            </a:r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60718155"/>
              </p:ext>
            </p:extLst>
          </p:nvPr>
        </p:nvGraphicFramePr>
        <p:xfrm>
          <a:off x="6695728" y="3000372"/>
          <a:ext cx="2448272" cy="34678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82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87220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HC-777-270</a:t>
                      </a:r>
                      <a:endParaRPr lang="ru-RU" sz="1400" dirty="0" smtClean="0"/>
                    </a:p>
                    <a:p>
                      <a:endParaRPr lang="ru-RU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ru-RU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ru-RU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ru-RU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endParaRPr lang="ru-RU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HC-777-325 </a:t>
                      </a:r>
                      <a:endParaRPr lang="ru-RU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25819"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983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HC-777-325 </a:t>
                      </a:r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76461776"/>
              </p:ext>
            </p:extLst>
          </p:nvPr>
        </p:nvGraphicFramePr>
        <p:xfrm>
          <a:off x="215516" y="2652936"/>
          <a:ext cx="6156684" cy="42050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043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393304">
                <a:tc>
                  <a:txBody>
                    <a:bodyPr/>
                    <a:lstStyle/>
                    <a:p>
                      <a:pPr algn="ctr"/>
                      <a:endParaRPr lang="uk-UA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endParaRPr lang="uk-UA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endParaRPr lang="uk-UA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endParaRPr lang="uk-UA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Танк </a:t>
                      </a:r>
                      <a:r>
                        <a:rPr lang="en-US" sz="1200" dirty="0" smtClean="0"/>
                        <a:t>I-Spy </a:t>
                      </a:r>
                      <a:endParaRPr lang="ru-RU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*Фот</a:t>
                      </a:r>
                    </a:p>
                    <a:p>
                      <a:pPr algn="ctr"/>
                      <a:endParaRPr lang="uk-UA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endParaRPr lang="uk-UA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endParaRPr lang="uk-UA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endParaRPr lang="uk-UA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b="0" dirty="0" err="1" smtClean="0"/>
                        <a:t>Танк-шпигун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en-US" sz="1200" b="0" dirty="0" smtClean="0"/>
                        <a:t>I-Spy</a:t>
                      </a:r>
                      <a:r>
                        <a:rPr lang="ru-RU" sz="1200" b="0" dirty="0" smtClean="0"/>
                        <a:t> </a:t>
                      </a:r>
                      <a:endParaRPr lang="ru-RU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Танк став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більш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компактним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при тих же характеристиках,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що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й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стандартний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танк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*Фото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Танк </a:t>
                      </a:r>
                      <a:r>
                        <a:rPr lang="en-US" sz="1200" dirty="0" smtClean="0"/>
                        <a:t>I-Spy </a:t>
                      </a:r>
                      <a:endParaRPr lang="uk-UA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*Фото </a:t>
                      </a:r>
                    </a:p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b="0" dirty="0" err="1" smtClean="0"/>
                        <a:t>Танк-шпигун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en-US" sz="1200" b="0" dirty="0" smtClean="0"/>
                        <a:t>I-Spy</a:t>
                      </a:r>
                      <a:r>
                        <a:rPr lang="ru-RU" sz="1200" b="0" dirty="0" smtClean="0"/>
                        <a:t> </a:t>
                      </a:r>
                      <a:endParaRPr lang="ru-RU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З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’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r>
                        <a:rPr lang="uk-UA" sz="1200" dirty="0" smtClean="0">
                          <a:solidFill>
                            <a:schemeClr val="tx1"/>
                          </a:solidFill>
                        </a:rPr>
                        <a:t>вилась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можливість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віддалено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керувати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, при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цьому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танк сам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підключаєтся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до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Wi-Fi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мережі</a:t>
                      </a:r>
                      <a:endParaRPr lang="ru-RU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16211">
                <a:tc gridSpan="2">
                  <a:txBody>
                    <a:bodyPr/>
                    <a:lstStyle/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err="1" smtClean="0"/>
                        <a:t>Танк-шпигун</a:t>
                      </a:r>
                      <a:r>
                        <a:rPr lang="ru-RU" sz="1200" b="0" dirty="0" smtClean="0"/>
                        <a:t> </a:t>
                      </a:r>
                      <a:r>
                        <a:rPr lang="en-US" sz="1200" b="0" dirty="0" smtClean="0"/>
                        <a:t>I-Spy</a:t>
                      </a:r>
                      <a:r>
                        <a:rPr lang="ru-RU" sz="1200" b="0" dirty="0" smtClean="0"/>
                        <a:t> </a:t>
                      </a:r>
                      <a:endParaRPr lang="ru-RU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endParaRPr lang="ru-RU" sz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Вдосконалена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 камера,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з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’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r>
                        <a:rPr lang="uk-UA" sz="1200" dirty="0" smtClean="0">
                          <a:solidFill>
                            <a:schemeClr val="tx1"/>
                          </a:solidFill>
                        </a:rPr>
                        <a:t>вився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режим 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нічного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бачення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З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’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r>
                        <a:rPr lang="uk-UA" sz="1200" dirty="0" smtClean="0">
                          <a:solidFill>
                            <a:schemeClr val="tx1"/>
                          </a:solidFill>
                        </a:rPr>
                        <a:t>вився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відсік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для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перевезення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вантажів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З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’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я</a:t>
                      </a:r>
                      <a:r>
                        <a:rPr lang="uk-UA" sz="1200" dirty="0" smtClean="0">
                          <a:solidFill>
                            <a:schemeClr val="tx1"/>
                          </a:solidFill>
                        </a:rPr>
                        <a:t>вилась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окрема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док-станція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для зарядки танка у любому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місці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Більш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ємкістний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акумулятор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дав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можливість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збільшити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час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роботи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до 50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хвилин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sz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.</a:t>
                      </a:r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359532" y="2156240"/>
            <a:ext cx="1080000" cy="36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Було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71700" y="2156240"/>
            <a:ext cx="1080000" cy="36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Стало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11860" y="2156240"/>
            <a:ext cx="2988000" cy="360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Переваги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32240" y="2156240"/>
            <a:ext cx="2304256" cy="4320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/>
            </a:r>
            <a:br>
              <a:rPr lang="ru-RU" sz="1200" dirty="0">
                <a:solidFill>
                  <a:schemeClr val="tx1"/>
                </a:solidFill>
              </a:rPr>
            </a:br>
            <a:r>
              <a:rPr lang="ru-RU" sz="1200" dirty="0" err="1">
                <a:solidFill>
                  <a:schemeClr val="tx1"/>
                </a:solidFill>
              </a:rPr>
              <a:t>вдосконалені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моделі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ru-RU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серія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моделей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2" name="Picture 3" descr="D:\фокстрот,фото для презентации\HC-777-287_02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534072"/>
            <a:ext cx="1368152" cy="1008112"/>
          </a:xfrm>
          <a:prstGeom prst="rect">
            <a:avLst/>
          </a:prstGeom>
          <a:noFill/>
        </p:spPr>
      </p:pic>
      <p:pic>
        <p:nvPicPr>
          <p:cNvPr id="13" name="Picture 2" descr="D:\фокстрот,фото для презентации\HC-777-270_01-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2606080"/>
            <a:ext cx="1008113" cy="864095"/>
          </a:xfrm>
          <a:prstGeom prst="rect">
            <a:avLst/>
          </a:prstGeom>
          <a:noFill/>
        </p:spPr>
      </p:pic>
      <p:pic>
        <p:nvPicPr>
          <p:cNvPr id="14" name="Picture 4" descr="D:\фокстрот,фото для презентации\HC-777-287_01-larg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974232"/>
            <a:ext cx="1179471" cy="792088"/>
          </a:xfrm>
          <a:prstGeom prst="rect">
            <a:avLst/>
          </a:prstGeom>
          <a:noFill/>
        </p:spPr>
      </p:pic>
      <p:pic>
        <p:nvPicPr>
          <p:cNvPr id="19" name="Picture 5" descr="D:\фокстрот,фото для презентации\HC-777-325_02-larg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1680" y="3902224"/>
            <a:ext cx="1308820" cy="850180"/>
          </a:xfrm>
          <a:prstGeom prst="rect">
            <a:avLst/>
          </a:prstGeom>
          <a:noFill/>
        </p:spPr>
      </p:pic>
      <p:pic>
        <p:nvPicPr>
          <p:cNvPr id="20" name="Picture 2" descr="D:\фокстрот,фото для презентации\HC-777-325_09-larg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600" y="5414392"/>
            <a:ext cx="1368151" cy="8794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8310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14480" y="0"/>
            <a:ext cx="5112568" cy="936104"/>
          </a:xfrm>
        </p:spPr>
        <p:txBody>
          <a:bodyPr>
            <a:noAutofit/>
          </a:bodyPr>
          <a:lstStyle/>
          <a:p>
            <a:r>
              <a:rPr lang="ru-RU" sz="3600" b="0" dirty="0" err="1" smtClean="0"/>
              <a:t>Оновлення</a:t>
            </a:r>
            <a:r>
              <a:rPr lang="ru-RU" sz="3600" b="0" dirty="0" smtClean="0"/>
              <a:t> </a:t>
            </a:r>
            <a:r>
              <a:rPr lang="ru-RU" sz="3600" b="0" dirty="0"/>
              <a:t>модельного ряду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1857364"/>
            <a:ext cx="5976000" cy="504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Новинки в модельному ряду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5300" y="2505436"/>
            <a:ext cx="2232008" cy="11521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smtClean="0">
                <a:solidFill>
                  <a:schemeClr val="tx1"/>
                </a:solidFill>
              </a:rPr>
              <a:t>HC-777-270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91564" y="2433428"/>
            <a:ext cx="6264696" cy="136815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Міні-розмір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нижча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ціна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батарейки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замінені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на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акумулятор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Мініатюрний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розмір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танку дозволить провести «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стеження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 на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великій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відстані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залишившись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непоміченним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Wingdings" pitchFamily="2" charset="2"/>
              </a:rPr>
              <a:t>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Наявність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акумулятора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позбавляє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необхідності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купувати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батарейки.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9316" y="2613532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5300" y="4881700"/>
            <a:ext cx="2304256" cy="1080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 smtClean="0">
                <a:solidFill>
                  <a:schemeClr val="tx1"/>
                </a:solidFill>
              </a:rPr>
              <a:t>HC-777-325</a:t>
            </a:r>
            <a:r>
              <a:rPr lang="en-US" sz="1600" dirty="0" smtClean="0"/>
              <a:t> 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 flipV="1">
            <a:off x="359316" y="5025820"/>
            <a:ext cx="756000" cy="719976"/>
          </a:xfrm>
          <a:prstGeom prst="roundRect">
            <a:avLst>
              <a:gd name="adj" fmla="val 1061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91564" y="4125724"/>
            <a:ext cx="5904656" cy="255617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Більш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потужна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оновлена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камера, 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док-станція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відсік</a:t>
            </a:r>
            <a:r>
              <a:rPr lang="ru-RU" sz="1600" dirty="0" smtClean="0">
                <a:solidFill>
                  <a:schemeClr val="tx1"/>
                </a:solidFill>
              </a:rPr>
              <a:t> для </a:t>
            </a:r>
            <a:r>
              <a:rPr lang="ru-RU" sz="1600" dirty="0" err="1" smtClean="0">
                <a:solidFill>
                  <a:schemeClr val="tx1"/>
                </a:solidFill>
              </a:rPr>
              <a:t>перевезення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</a:rPr>
              <a:t>вантажів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Оновлена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камера дозволить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знімати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якісне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відео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у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режимі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нічного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бачення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285750" indent="-285750">
              <a:buFontTx/>
              <a:buChar char="-"/>
            </a:pP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Док-станція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надасть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можливість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зарядити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«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шпигуна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віддалено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та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продовжити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стеження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Відсік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для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перевезення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вантажів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допоможе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без проблем 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доставити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в 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іншу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частину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приміщення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навіть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банку «Коли».</a:t>
            </a:r>
          </a:p>
          <a:p>
            <a:pPr marL="285750" indent="-285750">
              <a:buFontTx/>
              <a:buChar char="-"/>
            </a:pP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Більш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ємкістний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акумулятор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збільшує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час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роботи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танку.</a:t>
            </a:r>
          </a:p>
          <a:p>
            <a:pPr marL="285750" indent="-285750">
              <a:buFontTx/>
              <a:buChar char="-"/>
            </a:pP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15" name="Picture 2" descr="D:\фокстрот,фото для презентации\HC-777-270_02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308" y="2577444"/>
            <a:ext cx="1008112" cy="936104"/>
          </a:xfrm>
          <a:prstGeom prst="rect">
            <a:avLst/>
          </a:prstGeom>
          <a:noFill/>
        </p:spPr>
      </p:pic>
      <p:pic>
        <p:nvPicPr>
          <p:cNvPr id="16" name="Picture 3" descr="D:\фокстрот,фото для презентации\HC-777-325_01-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7309" y="4953708"/>
            <a:ext cx="1008112" cy="8640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1230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0"/>
            <a:ext cx="5112568" cy="936104"/>
          </a:xfrm>
        </p:spPr>
        <p:txBody>
          <a:bodyPr>
            <a:noAutofit/>
          </a:bodyPr>
          <a:lstStyle/>
          <a:p>
            <a:r>
              <a:rPr lang="ru-RU" sz="3600" dirty="0" err="1"/>
              <a:t>Асортимент</a:t>
            </a:r>
            <a:r>
              <a:rPr lang="ru-RU" sz="3600" dirty="0"/>
              <a:t>: </a:t>
            </a:r>
            <a:r>
              <a:rPr lang="ru-RU" sz="3600" dirty="0" err="1"/>
              <a:t>порівняння</a:t>
            </a:r>
            <a:r>
              <a:rPr lang="ru-RU" sz="3600" dirty="0"/>
              <a:t> </a:t>
            </a:r>
            <a:r>
              <a:rPr lang="ru-RU" sz="3600" dirty="0" smtClean="0"/>
              <a:t>моделей</a:t>
            </a:r>
            <a:endParaRPr lang="ru-RU" sz="3600" i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3399862"/>
              </p:ext>
            </p:extLst>
          </p:nvPr>
        </p:nvGraphicFramePr>
        <p:xfrm>
          <a:off x="1142976" y="2071678"/>
          <a:ext cx="6696744" cy="46434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0839"/>
                <a:gridCol w="2362924"/>
                <a:gridCol w="2282981"/>
              </a:tblGrid>
              <a:tr h="53446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Критерії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err="1" smtClean="0"/>
                        <a:t>відбору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err="1" smtClean="0"/>
                        <a:t>Танк-шпигун</a:t>
                      </a:r>
                      <a:r>
                        <a:rPr lang="ru-RU" sz="1400" b="1" baseline="0" dirty="0" smtClean="0"/>
                        <a:t> </a:t>
                      </a:r>
                      <a:r>
                        <a:rPr lang="en-US" sz="1400" b="1" dirty="0" err="1" smtClean="0"/>
                        <a:t>WiFi</a:t>
                      </a:r>
                      <a:r>
                        <a:rPr lang="en-US" sz="1400" b="1" dirty="0" smtClean="0"/>
                        <a:t> Happy Cow I-Spy Mini </a:t>
                      </a:r>
                      <a:r>
                        <a:rPr lang="ru-RU" sz="1400" b="1" dirty="0" err="1" smtClean="0"/>
                        <a:t>з</a:t>
                      </a:r>
                      <a:r>
                        <a:rPr lang="ru-RU" sz="1400" b="1" baseline="0" dirty="0" smtClean="0"/>
                        <a:t> </a:t>
                      </a:r>
                      <a:r>
                        <a:rPr lang="ru-RU" sz="1400" b="1" dirty="0" smtClean="0"/>
                        <a:t>камерою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err="1" smtClean="0"/>
                        <a:t>Танк-шпигун</a:t>
                      </a:r>
                      <a:r>
                        <a:rPr lang="ru-RU" sz="1400" b="1" baseline="0" dirty="0" smtClean="0"/>
                        <a:t> </a:t>
                      </a:r>
                      <a:r>
                        <a:rPr lang="en-US" sz="1400" b="1" dirty="0" err="1" smtClean="0"/>
                        <a:t>WiFi</a:t>
                      </a:r>
                      <a:r>
                        <a:rPr lang="en-US" sz="1400" b="1" dirty="0" smtClean="0"/>
                        <a:t> Happy Cow I-Tech </a:t>
                      </a:r>
                      <a:r>
                        <a:rPr lang="uk-UA" sz="1400" b="1" baseline="0" dirty="0" smtClean="0"/>
                        <a:t> </a:t>
                      </a:r>
                      <a:r>
                        <a:rPr lang="ru-RU" sz="1400" b="1" dirty="0" err="1" smtClean="0"/>
                        <a:t>з</a:t>
                      </a:r>
                      <a:r>
                        <a:rPr lang="ru-RU" sz="1400" b="1" dirty="0" smtClean="0"/>
                        <a:t> камерою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5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Час </a:t>
                      </a:r>
                      <a:r>
                        <a:rPr lang="ru-RU" sz="1400" dirty="0" err="1" smtClean="0"/>
                        <a:t>роботи</a:t>
                      </a:r>
                      <a:endParaRPr lang="ru-RU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15-25 </a:t>
                      </a:r>
                      <a:r>
                        <a:rPr lang="ru-RU" sz="1400" dirty="0" err="1" smtClean="0"/>
                        <a:t>хв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50 </a:t>
                      </a:r>
                      <a:r>
                        <a:rPr lang="ru-RU" sz="1400" dirty="0" err="1" smtClean="0"/>
                        <a:t>хв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4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Радіус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дії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15-30 м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18 м (</a:t>
                      </a:r>
                      <a:r>
                        <a:rPr lang="ru-RU" sz="1400" dirty="0" err="1" smtClean="0"/>
                        <a:t>або</a:t>
                      </a:r>
                      <a:r>
                        <a:rPr lang="ru-RU" sz="1400" dirty="0" smtClean="0"/>
                        <a:t> у межах </a:t>
                      </a:r>
                      <a:r>
                        <a:rPr lang="ru-RU" sz="1400" dirty="0" err="1" smtClean="0"/>
                        <a:t>дії</a:t>
                      </a:r>
                      <a:endParaRPr lang="ru-RU" sz="1400" dirty="0" smtClean="0"/>
                    </a:p>
                    <a:p>
                      <a:pPr algn="ctr"/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Wi-Fi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мережі</a:t>
                      </a:r>
                      <a:r>
                        <a:rPr lang="ru-RU" sz="1400" dirty="0" smtClean="0"/>
                        <a:t>)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4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Максимальна </a:t>
                      </a:r>
                      <a:r>
                        <a:rPr lang="ru-RU" sz="1400" dirty="0" err="1" smtClean="0"/>
                        <a:t>швидкість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3-5 км/год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3-4 км/год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66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Элемент </a:t>
                      </a:r>
                      <a:r>
                        <a:rPr lang="ru-RU" sz="1400" dirty="0" err="1" smtClean="0"/>
                        <a:t>живлення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вбудований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акумулятор</a:t>
                      </a:r>
                      <a:r>
                        <a:rPr lang="ru-RU" sz="1400" dirty="0" smtClean="0"/>
                        <a:t>  </a:t>
                      </a:r>
                      <a:r>
                        <a:rPr lang="ru-RU" sz="1400" dirty="0" err="1" smtClean="0"/>
                        <a:t>Li-pol</a:t>
                      </a:r>
                      <a:r>
                        <a:rPr lang="ru-RU" sz="1400" dirty="0" smtClean="0"/>
                        <a:t> 1S/450 </a:t>
                      </a:r>
                      <a:r>
                        <a:rPr lang="ru-RU" sz="1400" dirty="0" err="1" smtClean="0"/>
                        <a:t>mAh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акумулятор</a:t>
                      </a:r>
                      <a:r>
                        <a:rPr lang="ru-RU" sz="1400" dirty="0" smtClean="0"/>
                        <a:t> </a:t>
                      </a:r>
                      <a:r>
                        <a:rPr lang="en-US" sz="1400" dirty="0" err="1" smtClean="0"/>
                        <a:t>NiMh</a:t>
                      </a:r>
                      <a:r>
                        <a:rPr lang="en-US" sz="1400" dirty="0" smtClean="0"/>
                        <a:t> 1300mAh 7,2V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39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Управління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Android/IOS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Android/IOS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4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Розміри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120*97*58 мм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195*270*108 мм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44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Матеріал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пластик </a:t>
                      </a:r>
                      <a:r>
                        <a:rPr lang="ru-RU" sz="1400" dirty="0" err="1" smtClean="0"/>
                        <a:t>нетокс</a:t>
                      </a:r>
                      <a:r>
                        <a:rPr lang="ru-RU" sz="1400" dirty="0" smtClean="0"/>
                        <a:t>, метал, </a:t>
                      </a:r>
                      <a:r>
                        <a:rPr lang="ru-RU" sz="1400" dirty="0" err="1" smtClean="0"/>
                        <a:t>гума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пластик </a:t>
                      </a:r>
                      <a:r>
                        <a:rPr lang="ru-RU" sz="1400" dirty="0" err="1" smtClean="0"/>
                        <a:t>нетокс</a:t>
                      </a:r>
                      <a:r>
                        <a:rPr lang="ru-RU" sz="1400" dirty="0" smtClean="0"/>
                        <a:t>, метал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623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571604" y="0"/>
            <a:ext cx="511256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0" dirty="0" err="1">
                <a:solidFill>
                  <a:schemeClr val="tx1"/>
                </a:solidFill>
              </a:rPr>
              <a:t>Асортимент</a:t>
            </a:r>
            <a:r>
              <a:rPr lang="ru-RU" sz="3600" b="0" dirty="0">
                <a:solidFill>
                  <a:schemeClr val="tx1"/>
                </a:solidFill>
              </a:rPr>
              <a:t>: </a:t>
            </a:r>
            <a:r>
              <a:rPr lang="ru-RU" sz="3600" b="0" dirty="0" err="1">
                <a:solidFill>
                  <a:schemeClr val="tx1"/>
                </a:solidFill>
              </a:rPr>
              <a:t>порівняння</a:t>
            </a:r>
            <a:r>
              <a:rPr lang="ru-RU" sz="3600" b="0" dirty="0">
                <a:solidFill>
                  <a:schemeClr val="tx1"/>
                </a:solidFill>
              </a:rPr>
              <a:t> </a:t>
            </a:r>
            <a:r>
              <a:rPr lang="ru-RU" sz="3600" b="0" dirty="0" smtClean="0">
                <a:solidFill>
                  <a:schemeClr val="tx1"/>
                </a:solidFill>
              </a:rPr>
              <a:t>моделей</a:t>
            </a:r>
            <a:endParaRPr lang="ru-RU" sz="3600" b="0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3399862"/>
              </p:ext>
            </p:extLst>
          </p:nvPr>
        </p:nvGraphicFramePr>
        <p:xfrm>
          <a:off x="1214414" y="2071678"/>
          <a:ext cx="6552728" cy="45130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06735"/>
                <a:gridCol w="2312108"/>
                <a:gridCol w="2233885"/>
              </a:tblGrid>
              <a:tr h="58999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/>
                        <a:t>Критерії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err="1" smtClean="0"/>
                        <a:t>відбору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err="1" smtClean="0"/>
                        <a:t>Танк-шпигун</a:t>
                      </a:r>
                      <a:r>
                        <a:rPr lang="ru-RU" sz="1400" b="1" baseline="0" dirty="0" smtClean="0"/>
                        <a:t> </a:t>
                      </a:r>
                      <a:r>
                        <a:rPr lang="en-US" sz="1400" b="1" dirty="0" err="1" smtClean="0"/>
                        <a:t>WiFi</a:t>
                      </a:r>
                      <a:r>
                        <a:rPr lang="en-US" sz="1400" b="1" dirty="0" smtClean="0"/>
                        <a:t> Happy Cow I-Spy Mini </a:t>
                      </a:r>
                      <a:r>
                        <a:rPr lang="ru-RU" sz="1400" b="1" dirty="0" err="1" smtClean="0"/>
                        <a:t>з</a:t>
                      </a:r>
                      <a:r>
                        <a:rPr lang="ru-RU" sz="1400" b="1" baseline="0" dirty="0" smtClean="0"/>
                        <a:t> </a:t>
                      </a:r>
                      <a:r>
                        <a:rPr lang="ru-RU" sz="1400" b="1" dirty="0" smtClean="0"/>
                        <a:t>камерою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err="1" smtClean="0"/>
                        <a:t>Танк-шпигун</a:t>
                      </a:r>
                      <a:r>
                        <a:rPr lang="ru-RU" sz="1400" b="1" baseline="0" dirty="0" smtClean="0"/>
                        <a:t> </a:t>
                      </a:r>
                      <a:r>
                        <a:rPr lang="en-US" sz="1400" b="1" dirty="0" err="1" smtClean="0"/>
                        <a:t>WiFi</a:t>
                      </a:r>
                      <a:r>
                        <a:rPr lang="en-US" sz="1400" b="1" dirty="0" smtClean="0"/>
                        <a:t> Happy Cow I-Tech </a:t>
                      </a:r>
                      <a:r>
                        <a:rPr lang="uk-UA" sz="1400" b="1" baseline="0" dirty="0" smtClean="0"/>
                        <a:t> </a:t>
                      </a:r>
                      <a:r>
                        <a:rPr lang="ru-RU" sz="1400" b="1" dirty="0" err="1" smtClean="0"/>
                        <a:t>з</a:t>
                      </a:r>
                      <a:r>
                        <a:rPr lang="ru-RU" sz="1400" b="1" dirty="0" smtClean="0"/>
                        <a:t> камерою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1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Камера</a:t>
                      </a:r>
                      <a:endParaRPr lang="ru-RU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0</a:t>
                      </a:r>
                      <a:r>
                        <a:rPr lang="en-US" sz="1400" dirty="0" smtClean="0"/>
                        <a:t>.</a:t>
                      </a:r>
                      <a:r>
                        <a:rPr lang="ru-RU" sz="1400" dirty="0" smtClean="0"/>
                        <a:t>3 Мп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0.3 Мп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99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Передача </a:t>
                      </a:r>
                      <a:r>
                        <a:rPr lang="ru-RU" sz="1400" dirty="0" err="1" smtClean="0"/>
                        <a:t>відео</a:t>
                      </a:r>
                      <a:r>
                        <a:rPr lang="ru-RU" sz="1400" dirty="0" smtClean="0"/>
                        <a:t> у реальному </a:t>
                      </a:r>
                      <a:r>
                        <a:rPr lang="ru-RU" sz="1400" dirty="0" err="1" smtClean="0"/>
                        <a:t>часі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так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так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99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Можливість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err="1" smtClean="0"/>
                        <a:t>запису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відео</a:t>
                      </a:r>
                      <a:r>
                        <a:rPr lang="ru-RU" sz="1400" dirty="0" smtClean="0"/>
                        <a:t> та фото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так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так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59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Управління</a:t>
                      </a:r>
                      <a:r>
                        <a:rPr lang="ru-RU" sz="1400" dirty="0" smtClean="0"/>
                        <a:t> акселерометрами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так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так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79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Час зарядки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120 </a:t>
                      </a:r>
                      <a:r>
                        <a:rPr lang="ru-RU" sz="1400" dirty="0" err="1" smtClean="0"/>
                        <a:t>хв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120 </a:t>
                      </a:r>
                      <a:r>
                        <a:rPr lang="ru-RU" sz="1400" dirty="0" err="1" smtClean="0"/>
                        <a:t>хв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899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Рекомендований</a:t>
                      </a:r>
                      <a:r>
                        <a:rPr lang="ru-RU" sz="1400" dirty="0" smtClean="0"/>
                        <a:t> 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ru-RU" sz="1400" dirty="0" err="1" smtClean="0"/>
                        <a:t>вік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</a:t>
                      </a:r>
                      <a:r>
                        <a:rPr lang="ru-RU" sz="1400" dirty="0" smtClean="0"/>
                        <a:t>+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623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93C0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Шаблон" id="{48605423-A25C-4F0C-BF5D-53634B35A35D}" vid="{2315BBB7-8542-4818-9883-738DF10375D6}"/>
    </a:ext>
  </a:extLst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Специальное оформление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93C0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Шаблон" id="{48605423-A25C-4F0C-BF5D-53634B35A35D}" vid="{2315BBB7-8542-4818-9883-738DF10375D6}"/>
    </a:ext>
  </a:extLst>
</a:theme>
</file>

<file path=ppt/theme/theme4.xml><?xml version="1.0" encoding="utf-8"?>
<a:theme xmlns:a="http://schemas.openxmlformats.org/drawingml/2006/main" name="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Презентация2</Template>
  <TotalTime>6677</TotalTime>
  <Words>708</Words>
  <Application>Microsoft Office PowerPoint</Application>
  <PresentationFormat>Экран (4:3)</PresentationFormat>
  <Paragraphs>200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Специальное оформление</vt:lpstr>
      <vt:lpstr>1_Специальное оформление</vt:lpstr>
      <vt:lpstr>2_Специальное оформление</vt:lpstr>
      <vt:lpstr>3_Специальное оформление</vt:lpstr>
      <vt:lpstr>Тема1</vt:lpstr>
      <vt:lpstr>Слайд 1</vt:lpstr>
      <vt:lpstr> Зміст</vt:lpstr>
      <vt:lpstr> Ключові відмінні риси товарної лінійки</vt:lpstr>
      <vt:lpstr>Ключові відмінні риси товарної лінійки</vt:lpstr>
      <vt:lpstr>Інноваційні розробки</vt:lpstr>
      <vt:lpstr>Оновлення модельного ряду</vt:lpstr>
      <vt:lpstr>Оновлення модельного ряду</vt:lpstr>
      <vt:lpstr>Асортимент: порівняння моделей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Kovaleva-N</dc:creator>
  <cp:lastModifiedBy>Пользователь</cp:lastModifiedBy>
  <cp:revision>498</cp:revision>
  <dcterms:created xsi:type="dcterms:W3CDTF">2012-01-23T14:43:31Z</dcterms:created>
  <dcterms:modified xsi:type="dcterms:W3CDTF">2018-09-28T11:31:01Z</dcterms:modified>
</cp:coreProperties>
</file>